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1" r:id="rId6"/>
    <p:sldId id="270" r:id="rId7"/>
    <p:sldId id="346" r:id="rId8"/>
    <p:sldId id="343" r:id="rId9"/>
    <p:sldId id="277" r:id="rId10"/>
    <p:sldId id="338" r:id="rId11"/>
    <p:sldId id="340" r:id="rId12"/>
    <p:sldId id="348" r:id="rId13"/>
    <p:sldId id="291" r:id="rId14"/>
    <p:sldId id="353" r:id="rId15"/>
    <p:sldId id="352" r:id="rId16"/>
    <p:sldId id="257" r:id="rId17"/>
    <p:sldId id="339" r:id="rId18"/>
    <p:sldId id="344" r:id="rId19"/>
    <p:sldId id="351" r:id="rId20"/>
    <p:sldId id="349" r:id="rId21"/>
    <p:sldId id="350" r:id="rId22"/>
    <p:sldId id="356" r:id="rId23"/>
    <p:sldId id="355" r:id="rId24"/>
    <p:sldId id="342" r:id="rId25"/>
  </p:sldIdLst>
  <p:sldSz cx="9144000" cy="5143500" type="screen16x9"/>
  <p:notesSz cx="6858000" cy="9144000"/>
  <p:embeddedFontLst>
    <p:embeddedFont>
      <p:font typeface="G마켓 산스 TTF Bold" panose="02000000000000000000" pitchFamily="2" charset="-127"/>
      <p:bold r:id="rId28"/>
    </p:embeddedFont>
    <p:embeddedFont>
      <p:font typeface="G마켓 산스 TTF Medium" panose="020000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Lato Light" panose="020F0502020204030203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Unica One" panose="020B0600000101010101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682"/>
    <a:srgbClr val="4B9D76"/>
    <a:srgbClr val="759988"/>
    <a:srgbClr val="91C733"/>
    <a:srgbClr val="78AF3C"/>
    <a:srgbClr val="4A1C63"/>
    <a:srgbClr val="22262D"/>
    <a:srgbClr val="92C7AE"/>
    <a:srgbClr val="8BB48D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31203D-0D9C-445E-8C78-085D0096475A}" v="4" dt="2021-09-12T07:34:07.318"/>
  </p1510:revLst>
</p1510:revInfo>
</file>

<file path=ppt/tableStyles.xml><?xml version="1.0" encoding="utf-8"?>
<a:tblStyleLst xmlns:a="http://schemas.openxmlformats.org/drawingml/2006/main" def="{B4D0EE66-99B1-4F8E-938D-F45D13F3DEB6}">
  <a:tblStyle styleId="{B4D0EE66-99B1-4F8E-938D-F45D13F3D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294" autoAdjust="0"/>
  </p:normalViewPr>
  <p:slideViewPr>
    <p:cSldViewPr snapToGrid="0">
      <p:cViewPr>
        <p:scale>
          <a:sx n="125" d="100"/>
          <a:sy n="125" d="100"/>
        </p:scale>
        <p:origin x="1194" y="2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E6CC9CC-74B9-489C-A071-92A339FF35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F4E64D-F642-413A-A819-1527ED0252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BF097D-FAD3-4533-A95C-3C0D26559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BEE74-F22F-429B-89BD-AFACA5F91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491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xl_extra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xl_extra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ko-KR" altLang="en-US"/>
              <a:t>상황을 판단하는 딥러닝 애플리케이션 역시 컨테이너의 형태로 </a:t>
            </a:r>
            <a:r>
              <a:rPr kumimoji="1" lang="en-US" altLang="ko-KR"/>
              <a:t>HPC</a:t>
            </a:r>
            <a:r>
              <a:rPr kumimoji="1" lang="ko-KR" altLang="en-US"/>
              <a:t>에 배포되기 때문에 해당 딥러닝 컨테이너는 </a:t>
            </a:r>
            <a:r>
              <a:rPr kumimoji="1" lang="en-US" altLang="ko-KR"/>
              <a:t>HPC</a:t>
            </a:r>
            <a:r>
              <a:rPr kumimoji="1" lang="ko-KR" altLang="en-US"/>
              <a:t>의 </a:t>
            </a:r>
            <a:r>
              <a:rPr kumimoji="1" lang="en-US" altLang="ko-KR"/>
              <a:t>GPU </a:t>
            </a:r>
            <a:r>
              <a:rPr kumimoji="1" lang="ko-KR" altLang="en-US"/>
              <a:t>리소스를 활용하기 위하여 </a:t>
            </a:r>
            <a:r>
              <a:rPr kumimoji="1" lang="en-US" altLang="ko-KR"/>
              <a:t>Nvidia-docker</a:t>
            </a:r>
            <a:r>
              <a:rPr kumimoji="1" lang="ko-KR" altLang="en-US"/>
              <a:t>를 사용하였습니다</a:t>
            </a:r>
            <a:r>
              <a:rPr kumimoji="1" lang="en-US" altLang="ko-KR"/>
              <a:t>.</a:t>
            </a:r>
          </a:p>
          <a:p>
            <a:pPr marL="158750" indent="0">
              <a:buNone/>
            </a:pPr>
            <a:r>
              <a:rPr kumimoji="1" lang="en-US" altLang="ko-KR"/>
              <a:t>Darknet, OpenCV </a:t>
            </a:r>
            <a:r>
              <a:rPr kumimoji="1" lang="ko-KR" altLang="en-US"/>
              <a:t>등을 빌드하였고</a:t>
            </a:r>
            <a:r>
              <a:rPr kumimoji="1" lang="en-US" altLang="ko-KR"/>
              <a:t>, YOLO </a:t>
            </a:r>
            <a:r>
              <a:rPr kumimoji="1" lang="ko-KR" altLang="en-US"/>
              <a:t>모델을 포함하여 컨테이너화를 하였습니다</a:t>
            </a:r>
            <a:r>
              <a:rPr kumimoji="1" lang="en-US" altLang="ko-KR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64453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28168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이미 설명드렸지만 대략적인 구조 다시 설명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6128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9432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04964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xl_extra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xl_extra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66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이미 설명드렸지만 대략적인 구조 다시 설명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8300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이미 설명드렸지만 대략적인 구조 다시 설명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3c7b8e6a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3c7b8e6a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이미 설명드렸지만 대략적인 구조 다시 설명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976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08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xl_extra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xl_extra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서비스에 대한 개요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138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xl_extra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xl_extra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>
                <a:latin typeface="+mn-ea"/>
                <a:ea typeface="+mn-ea"/>
              </a:rPr>
              <a:t>차가 거의 다니지 않는 새벽 시간 대거나 유동인구가 많지 않은 곳에서의 낭비를 줄이기 위한 것이라는 설명이 핵심</a:t>
            </a:r>
            <a:br>
              <a:rPr lang="ko-KR" altLang="en-US" sz="1400">
                <a:latin typeface="+mn-ea"/>
                <a:ea typeface="+mn-ea"/>
              </a:rPr>
            </a:br>
            <a:endParaRPr lang="ko-KR" altLang="en-US" sz="14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5197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ko-KR" altLang="en-US"/>
              <a:t>상황을 판단하는 딥러닝 애플리케이션을 </a:t>
            </a:r>
            <a:r>
              <a:rPr kumimoji="1" lang="en-US" altLang="ko-KR"/>
              <a:t>Pod</a:t>
            </a:r>
            <a:r>
              <a:rPr kumimoji="1" lang="ko-KR" altLang="en-US"/>
              <a:t>의 형태로 </a:t>
            </a:r>
            <a:r>
              <a:rPr kumimoji="1" lang="en-US" altLang="ko-KR"/>
              <a:t>HPC</a:t>
            </a:r>
            <a:r>
              <a:rPr kumimoji="1" lang="ko-KR" altLang="en-US"/>
              <a:t>에 배포하는 구조로 구상하였기 때문에 </a:t>
            </a:r>
            <a:r>
              <a:rPr kumimoji="1" lang="en-US" altLang="ko-KR"/>
              <a:t>HPC</a:t>
            </a:r>
            <a:r>
              <a:rPr kumimoji="1" lang="ko-KR" altLang="en-US"/>
              <a:t>를 쿠버네티스 클러스터화 하였음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612954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525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857525" y="2010075"/>
            <a:ext cx="26289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Ref idx="1001">
        <a:schemeClr val="bg1"/>
      </p:bgRef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720000" y="1493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8250" y="1412700"/>
            <a:ext cx="7720800" cy="31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24;p6">
            <a:extLst>
              <a:ext uri="{FF2B5EF4-FFF2-40B4-BE49-F238E27FC236}">
                <a16:creationId xmlns:a16="http://schemas.microsoft.com/office/drawing/2014/main" id="{8A4471F8-5645-4F0F-8607-11AF794A3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0000" y="1493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" name="Google Shape;25;p6">
            <a:extLst>
              <a:ext uri="{FF2B5EF4-FFF2-40B4-BE49-F238E27FC236}">
                <a16:creationId xmlns:a16="http://schemas.microsoft.com/office/drawing/2014/main" id="{4F429F81-D6F7-4014-AD73-CC8EDA7485D5}"/>
              </a:ext>
            </a:extLst>
          </p:cNvPr>
          <p:cNvSpPr/>
          <p:nvPr userDrawn="1"/>
        </p:nvSpPr>
        <p:spPr>
          <a:xfrm>
            <a:off x="-92200" y="3216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713225" y="907900"/>
            <a:ext cx="32697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495550" y="382225"/>
            <a:ext cx="5524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3686100" y="2428325"/>
            <a:ext cx="31434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_1">
    <p:bg>
      <p:bgRef idx="1001">
        <a:schemeClr val="bg1"/>
      </p:bgRef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2826146" y="7275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7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2826146" y="114264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ctrTitle" idx="2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4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7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6"/>
          </p:nvPr>
        </p:nvSpPr>
        <p:spPr>
          <a:xfrm>
            <a:off x="6673478" y="31067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7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6673478" y="352183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ctrTitle" idx="8"/>
          </p:nvPr>
        </p:nvSpPr>
        <p:spPr>
          <a:xfrm>
            <a:off x="720000" y="1493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" name="Google Shape;25;p6">
            <a:extLst>
              <a:ext uri="{FF2B5EF4-FFF2-40B4-BE49-F238E27FC236}">
                <a16:creationId xmlns:a16="http://schemas.microsoft.com/office/drawing/2014/main" id="{0DA8EFE7-6951-4EA5-BAA2-5C9054D4966E}"/>
              </a:ext>
            </a:extLst>
          </p:cNvPr>
          <p:cNvSpPr/>
          <p:nvPr userDrawn="1"/>
        </p:nvSpPr>
        <p:spPr>
          <a:xfrm>
            <a:off x="-92200" y="3216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11" Type="http://schemas.microsoft.com/office/2007/relationships/hdphoto" Target="../media/hdphoto6.wdp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12.xml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38.png"/><Relationship Id="rId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9.wdp"/><Relationship Id="rId18" Type="http://schemas.openxmlformats.org/officeDocument/2006/relationships/image" Target="../media/image18.png"/><Relationship Id="rId26" Type="http://schemas.openxmlformats.org/officeDocument/2006/relationships/image" Target="../media/image52.png"/><Relationship Id="rId3" Type="http://schemas.openxmlformats.org/officeDocument/2006/relationships/image" Target="../media/image23.png"/><Relationship Id="rId21" Type="http://schemas.microsoft.com/office/2007/relationships/hdphoto" Target="../media/hdphoto10.wdp"/><Relationship Id="rId7" Type="http://schemas.microsoft.com/office/2007/relationships/hdphoto" Target="../media/hdphoto7.wdp"/><Relationship Id="rId12" Type="http://schemas.openxmlformats.org/officeDocument/2006/relationships/image" Target="../media/image44.png"/><Relationship Id="rId17" Type="http://schemas.openxmlformats.org/officeDocument/2006/relationships/image" Target="../media/image35.png"/><Relationship Id="rId25" Type="http://schemas.microsoft.com/office/2007/relationships/hdphoto" Target="../media/hdphoto11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sv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microsoft.com/office/2007/relationships/hdphoto" Target="../media/hdphoto8.wdp"/><Relationship Id="rId24" Type="http://schemas.openxmlformats.org/officeDocument/2006/relationships/image" Target="../media/image51.png"/><Relationship Id="rId5" Type="http://schemas.openxmlformats.org/officeDocument/2006/relationships/image" Target="../media/image39.jpeg"/><Relationship Id="rId15" Type="http://schemas.openxmlformats.org/officeDocument/2006/relationships/image" Target="../media/image46.png"/><Relationship Id="rId23" Type="http://schemas.openxmlformats.org/officeDocument/2006/relationships/image" Target="../media/image50.svg"/><Relationship Id="rId10" Type="http://schemas.openxmlformats.org/officeDocument/2006/relationships/image" Target="../media/image43.png"/><Relationship Id="rId19" Type="http://schemas.openxmlformats.org/officeDocument/2006/relationships/image" Target="../media/image36.png"/><Relationship Id="rId4" Type="http://schemas.microsoft.com/office/2007/relationships/hdphoto" Target="../media/hdphoto3.wdp"/><Relationship Id="rId9" Type="http://schemas.openxmlformats.org/officeDocument/2006/relationships/image" Target="../media/image42.svg"/><Relationship Id="rId14" Type="http://schemas.openxmlformats.org/officeDocument/2006/relationships/image" Target="../media/image45.png"/><Relationship Id="rId22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4.svg"/><Relationship Id="rId5" Type="http://schemas.openxmlformats.org/officeDocument/2006/relationships/image" Target="../media/image9.jpe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17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 rotWithShape="1">
          <a:blip r:embed="rId3">
            <a:alphaModFix/>
          </a:blip>
          <a:srcRect b="19869"/>
          <a:stretch/>
        </p:blipFill>
        <p:spPr>
          <a:xfrm>
            <a:off x="0" y="1021988"/>
            <a:ext cx="9144000" cy="412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>
            <a:spLocks noGrp="1"/>
          </p:cNvSpPr>
          <p:nvPr>
            <p:ph type="ctrTitle"/>
          </p:nvPr>
        </p:nvSpPr>
        <p:spPr>
          <a:xfrm>
            <a:off x="1638022" y="571594"/>
            <a:ext cx="5867956" cy="1053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분산</a:t>
            </a:r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Edge Cloud </a:t>
            </a: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환경에서</a:t>
            </a:r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Event </a:t>
            </a:r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 </a:t>
            </a:r>
            <a:r>
              <a:rPr lang="en-US" altLang="ko-KR" sz="2400" dirty="0">
                <a:solidFill>
                  <a:srgbClr val="77BE9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Function-as-a-Service </a:t>
            </a: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</a:t>
            </a:r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endParaRPr lang="en-US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1539240" y="33518"/>
            <a:ext cx="3854678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NET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챌린지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 캠프 시즌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8  3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차 멘토링</a:t>
            </a:r>
          </a:p>
        </p:txBody>
      </p:sp>
      <p:sp>
        <p:nvSpPr>
          <p:cNvPr id="5" name="Google Shape;93;p22">
            <a:extLst>
              <a:ext uri="{FF2B5EF4-FFF2-40B4-BE49-F238E27FC236}">
                <a16:creationId xmlns:a16="http://schemas.microsoft.com/office/drawing/2014/main" id="{37E8FA94-883A-4EDC-BF2C-0F03398FDAB0}"/>
              </a:ext>
            </a:extLst>
          </p:cNvPr>
          <p:cNvSpPr txBox="1">
            <a:spLocks/>
          </p:cNvSpPr>
          <p:nvPr/>
        </p:nvSpPr>
        <p:spPr>
          <a:xfrm>
            <a:off x="2644660" y="2667140"/>
            <a:ext cx="3854678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숭실대학교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빠숭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-Soong)</a:t>
            </a: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김도현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송수현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송지원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윤창섭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E4C4C-A6EA-4C96-8DA6-3FA122446EC9}"/>
              </a:ext>
            </a:extLst>
          </p:cNvPr>
          <p:cNvCxnSpPr>
            <a:cxnSpLocks/>
          </p:cNvCxnSpPr>
          <p:nvPr/>
        </p:nvCxnSpPr>
        <p:spPr>
          <a:xfrm>
            <a:off x="2264980" y="1624782"/>
            <a:ext cx="4614039" cy="0"/>
          </a:xfrm>
          <a:prstGeom prst="line">
            <a:avLst/>
          </a:prstGeom>
          <a:ln w="28575">
            <a:solidFill>
              <a:srgbClr val="77BE9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01185C-6D41-470C-82F3-38A63308AEE9}"/>
              </a:ext>
            </a:extLst>
          </p:cNvPr>
          <p:cNvGrpSpPr/>
          <p:nvPr/>
        </p:nvGrpSpPr>
        <p:grpSpPr>
          <a:xfrm>
            <a:off x="1790700" y="1279260"/>
            <a:ext cx="3070860" cy="1440180"/>
            <a:chOff x="1790700" y="1279260"/>
            <a:chExt cx="3070860" cy="14401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3CBD03-4C76-483D-91C9-CC3A838DACA1}"/>
                </a:ext>
              </a:extLst>
            </p:cNvPr>
            <p:cNvSpPr/>
            <p:nvPr/>
          </p:nvSpPr>
          <p:spPr>
            <a:xfrm>
              <a:off x="1790700" y="1279260"/>
              <a:ext cx="3070860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Google Shape;193;p27">
              <a:hlinkClick r:id="" action="ppaction://noaction"/>
              <a:extLst>
                <a:ext uri="{FF2B5EF4-FFF2-40B4-BE49-F238E27FC236}">
                  <a16:creationId xmlns:a16="http://schemas.microsoft.com/office/drawing/2014/main" id="{68ACC429-0529-444F-B626-ABFDF0B12760}"/>
                </a:ext>
              </a:extLst>
            </p:cNvPr>
            <p:cNvSpPr txBox="1">
              <a:spLocks/>
            </p:cNvSpPr>
            <p:nvPr/>
          </p:nvSpPr>
          <p:spPr>
            <a:xfrm>
              <a:off x="1980746" y="1490262"/>
              <a:ext cx="22518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2800">
                  <a:solidFill>
                    <a:srgbClr val="8BB48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Progress</a:t>
              </a:r>
            </a:p>
          </p:txBody>
        </p:sp>
        <p:sp>
          <p:nvSpPr>
            <p:cNvPr id="5" name="Google Shape;194;p27">
              <a:extLst>
                <a:ext uri="{FF2B5EF4-FFF2-40B4-BE49-F238E27FC236}">
                  <a16:creationId xmlns:a16="http://schemas.microsoft.com/office/drawing/2014/main" id="{AAE4BF19-8EAC-41BE-AB29-0ECB98169FAC}"/>
                </a:ext>
              </a:extLst>
            </p:cNvPr>
            <p:cNvSpPr txBox="1">
              <a:spLocks/>
            </p:cNvSpPr>
            <p:nvPr/>
          </p:nvSpPr>
          <p:spPr>
            <a:xfrm>
              <a:off x="1980746" y="1999350"/>
              <a:ext cx="1906500" cy="572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 현황</a:t>
              </a:r>
              <a:endParaRPr lang="ko-KR" altLang="en-US" sz="1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188;p27">
            <a:extLst>
              <a:ext uri="{FF2B5EF4-FFF2-40B4-BE49-F238E27FC236}">
                <a16:creationId xmlns:a16="http://schemas.microsoft.com/office/drawing/2014/main" id="{193DE2D1-7B3D-44BE-8A6B-3A9BD8EDE1C9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1" name="Google Shape;188;p27">
            <a:extLst>
              <a:ext uri="{FF2B5EF4-FFF2-40B4-BE49-F238E27FC236}">
                <a16:creationId xmlns:a16="http://schemas.microsoft.com/office/drawing/2014/main" id="{E767D1C3-9567-40EA-B9A5-DCBA30D980DF}"/>
              </a:ext>
            </a:extLst>
          </p:cNvPr>
          <p:cNvSpPr txBox="1">
            <a:spLocks/>
          </p:cNvSpPr>
          <p:nvPr/>
        </p:nvSpPr>
        <p:spPr>
          <a:xfrm>
            <a:off x="397254" y="259441"/>
            <a:ext cx="4007105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(1)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상황 판단 딥러닝 애플리케이션 </a:t>
            </a:r>
            <a:r>
              <a:rPr lang="en-US" altLang="ko-KR" sz="11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(Darknet)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unning NVIDIA Docker in the GPU-Accelerated Data Center – Welcome to  Collabnix">
            <a:extLst>
              <a:ext uri="{FF2B5EF4-FFF2-40B4-BE49-F238E27FC236}">
                <a16:creationId xmlns:a16="http://schemas.microsoft.com/office/drawing/2014/main" id="{EBB1F2BD-08E1-4A77-853E-68D95C310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6" y="1054385"/>
            <a:ext cx="3944327" cy="382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unning NVIDIA Docker in the GPU-Accelerated Data Center – Welcome to  Collabnix">
            <a:extLst>
              <a:ext uri="{FF2B5EF4-FFF2-40B4-BE49-F238E27FC236}">
                <a16:creationId xmlns:a16="http://schemas.microsoft.com/office/drawing/2014/main" id="{078F6BBF-C5F3-4930-BF29-F04F80AB1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4" y="976057"/>
            <a:ext cx="3944327" cy="382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5485C8D-8743-4070-8D35-5D5719BB1F31}"/>
              </a:ext>
            </a:extLst>
          </p:cNvPr>
          <p:cNvGrpSpPr/>
          <p:nvPr/>
        </p:nvGrpSpPr>
        <p:grpSpPr>
          <a:xfrm>
            <a:off x="4822861" y="754620"/>
            <a:ext cx="3535081" cy="2507654"/>
            <a:chOff x="4899345" y="809089"/>
            <a:chExt cx="3103309" cy="2109106"/>
          </a:xfrm>
        </p:grpSpPr>
        <p:pic>
          <p:nvPicPr>
            <p:cNvPr id="2054" name="Picture 6" descr="GitHub - pjreddie/darknet: Convolutional Neural Networks">
              <a:extLst>
                <a:ext uri="{FF2B5EF4-FFF2-40B4-BE49-F238E27FC236}">
                  <a16:creationId xmlns:a16="http://schemas.microsoft.com/office/drawing/2014/main" id="{10D4CEF8-1E6E-495D-A32D-AB08ED26A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504" y="900016"/>
              <a:ext cx="735435" cy="73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YOLO: Real-Time Object Detection">
              <a:extLst>
                <a:ext uri="{FF2B5EF4-FFF2-40B4-BE49-F238E27FC236}">
                  <a16:creationId xmlns:a16="http://schemas.microsoft.com/office/drawing/2014/main" id="{AD54C6D7-966D-4541-8B35-3FA1D6E88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0602" y="1217448"/>
              <a:ext cx="825777" cy="4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6051810-D4E6-4BD3-AC9D-D8FE63961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6504" y="1676544"/>
              <a:ext cx="570869" cy="703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9E57A25-DF2C-4014-AA97-DFF421707CAC}"/>
                </a:ext>
              </a:extLst>
            </p:cNvPr>
            <p:cNvSpPr/>
            <p:nvPr/>
          </p:nvSpPr>
          <p:spPr>
            <a:xfrm>
              <a:off x="5500855" y="809089"/>
              <a:ext cx="2501799" cy="2109106"/>
            </a:xfrm>
            <a:prstGeom prst="roundRect">
              <a:avLst>
                <a:gd name="adj" fmla="val 7624"/>
              </a:avLst>
            </a:prstGeom>
            <a:noFill/>
            <a:ln>
              <a:solidFill>
                <a:srgbClr val="4A1C6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060" name="Picture 12" descr="Container 시리즈] 00. Container/ Docker란 뭔가요?">
              <a:extLst>
                <a:ext uri="{FF2B5EF4-FFF2-40B4-BE49-F238E27FC236}">
                  <a16:creationId xmlns:a16="http://schemas.microsoft.com/office/drawing/2014/main" id="{F1F0CA8F-E595-4F1A-AAB2-CD3C60E4E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345" y="906005"/>
              <a:ext cx="1138496" cy="136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1B75E61-10A2-4294-8364-3C5CA7E7B4AE}"/>
              </a:ext>
            </a:extLst>
          </p:cNvPr>
          <p:cNvSpPr/>
          <p:nvPr/>
        </p:nvSpPr>
        <p:spPr>
          <a:xfrm>
            <a:off x="5592794" y="2839612"/>
            <a:ext cx="2696130" cy="371456"/>
          </a:xfrm>
          <a:prstGeom prst="roundRect">
            <a:avLst>
              <a:gd name="adj" fmla="val 35117"/>
            </a:avLst>
          </a:prstGeom>
          <a:solidFill>
            <a:srgbClr val="91C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+mn-ea"/>
              </a:rPr>
              <a:t>Nvidia-docker</a:t>
            </a:r>
          </a:p>
          <a:p>
            <a:pPr algn="ctr"/>
            <a:r>
              <a:rPr lang="en-US" altLang="ko-KR" sz="1100" b="1">
                <a:solidFill>
                  <a:schemeClr val="bg1"/>
                </a:solidFill>
                <a:latin typeface="+mn-ea"/>
              </a:rPr>
              <a:t>(CUDA)</a:t>
            </a:r>
            <a:endParaRPr lang="ko-KR" altLang="en-US" sz="11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F7AA63-78F1-484E-BB70-FC60CCFE3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200" y="3822128"/>
            <a:ext cx="3839813" cy="1290924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93E2D81-A5D4-4CF2-9305-3CD99940A76E}"/>
              </a:ext>
            </a:extLst>
          </p:cNvPr>
          <p:cNvSpPr/>
          <p:nvPr/>
        </p:nvSpPr>
        <p:spPr>
          <a:xfrm>
            <a:off x="6817227" y="3489475"/>
            <a:ext cx="247263" cy="268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3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188;p27">
            <a:extLst>
              <a:ext uri="{FF2B5EF4-FFF2-40B4-BE49-F238E27FC236}">
                <a16:creationId xmlns:a16="http://schemas.microsoft.com/office/drawing/2014/main" id="{193DE2D1-7B3D-44BE-8A6B-3A9BD8EDE1C9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1" name="Google Shape;188;p27">
            <a:extLst>
              <a:ext uri="{FF2B5EF4-FFF2-40B4-BE49-F238E27FC236}">
                <a16:creationId xmlns:a16="http://schemas.microsoft.com/office/drawing/2014/main" id="{E767D1C3-9567-40EA-B9A5-DCBA30D980DF}"/>
              </a:ext>
            </a:extLst>
          </p:cNvPr>
          <p:cNvSpPr txBox="1">
            <a:spLocks/>
          </p:cNvSpPr>
          <p:nvPr/>
        </p:nvSpPr>
        <p:spPr>
          <a:xfrm>
            <a:off x="397254" y="259441"/>
            <a:ext cx="32822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(2)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Motion Detection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알고리즘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motion">
            <a:hlinkClick r:id="" action="ppaction://media"/>
            <a:extLst>
              <a:ext uri="{FF2B5EF4-FFF2-40B4-BE49-F238E27FC236}">
                <a16:creationId xmlns:a16="http://schemas.microsoft.com/office/drawing/2014/main" id="{7BE558F0-5403-49AA-83D8-E77388383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104" y="1097486"/>
            <a:ext cx="4984775" cy="2803936"/>
          </a:xfrm>
          <a:prstGeom prst="rect">
            <a:avLst/>
          </a:prstGeom>
        </p:spPr>
      </p:pic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A8268B2B-0F8C-486F-B539-306A3A96B770}"/>
              </a:ext>
            </a:extLst>
          </p:cNvPr>
          <p:cNvSpPr/>
          <p:nvPr/>
        </p:nvSpPr>
        <p:spPr>
          <a:xfrm>
            <a:off x="5596606" y="2257196"/>
            <a:ext cx="482803" cy="314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0749683-9231-4766-99A2-649720727661}"/>
              </a:ext>
            </a:extLst>
          </p:cNvPr>
          <p:cNvGrpSpPr/>
          <p:nvPr/>
        </p:nvGrpSpPr>
        <p:grpSpPr>
          <a:xfrm>
            <a:off x="6126561" y="553017"/>
            <a:ext cx="2806947" cy="3887009"/>
            <a:chOff x="5627010" y="988358"/>
            <a:chExt cx="2806947" cy="3887009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1C07C4DF-6394-4BD1-B372-85F719E3F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3869" y="988358"/>
              <a:ext cx="2740088" cy="3887009"/>
            </a:xfrm>
            <a:prstGeom prst="rect">
              <a:avLst/>
            </a:prstGeom>
          </p:spPr>
        </p:pic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27135AD4-A07E-4F13-8F0E-D62BCFF71F1A}"/>
                </a:ext>
              </a:extLst>
            </p:cNvPr>
            <p:cNvSpPr/>
            <p:nvPr/>
          </p:nvSpPr>
          <p:spPr>
            <a:xfrm>
              <a:off x="6164839" y="1814669"/>
              <a:ext cx="555536" cy="332067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bg1"/>
                  </a:solidFill>
                </a:rPr>
                <a:t>Master</a:t>
              </a:r>
            </a:p>
            <a:p>
              <a:pPr algn="ctr"/>
              <a:r>
                <a:rPr lang="en-US" altLang="ko-KR" sz="800" b="1">
                  <a:solidFill>
                    <a:schemeClr val="bg1"/>
                  </a:solidFill>
                </a:rPr>
                <a:t>Node</a:t>
              </a:r>
              <a:endParaRPr lang="ko-KR" altLang="en-US" sz="800" b="1">
                <a:solidFill>
                  <a:schemeClr val="bg1"/>
                </a:solidFill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79376810-5296-400F-AF4F-5561683C0694}"/>
                </a:ext>
              </a:extLst>
            </p:cNvPr>
            <p:cNvSpPr/>
            <p:nvPr/>
          </p:nvSpPr>
          <p:spPr>
            <a:xfrm>
              <a:off x="7003244" y="2234970"/>
              <a:ext cx="580422" cy="254978"/>
            </a:xfrm>
            <a:prstGeom prst="roundRect">
              <a:avLst/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HPC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529CE053-744B-4735-B052-B881CE988127}"/>
                </a:ext>
              </a:extLst>
            </p:cNvPr>
            <p:cNvSpPr/>
            <p:nvPr/>
          </p:nvSpPr>
          <p:spPr>
            <a:xfrm>
              <a:off x="5972541" y="1653543"/>
              <a:ext cx="1689678" cy="1496196"/>
            </a:xfrm>
            <a:prstGeom prst="roundRect">
              <a:avLst/>
            </a:prstGeom>
            <a:noFill/>
            <a:ln w="19050">
              <a:solidFill>
                <a:srgbClr val="3B5EE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91" name="Picture 2" descr="Kubernetes | asbubam&amp;#39;s blog on 2dal.com">
              <a:extLst>
                <a:ext uri="{FF2B5EF4-FFF2-40B4-BE49-F238E27FC236}">
                  <a16:creationId xmlns:a16="http://schemas.microsoft.com/office/drawing/2014/main" id="{8D958AE7-F59A-4A72-B060-E3B75AD048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3"/>
            <a:stretch/>
          </p:blipFill>
          <p:spPr bwMode="auto">
            <a:xfrm>
              <a:off x="6129350" y="1499939"/>
              <a:ext cx="915926" cy="23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Kubernetes | asbubam&amp;#39;s blog on 2dal.com">
              <a:extLst>
                <a:ext uri="{FF2B5EF4-FFF2-40B4-BE49-F238E27FC236}">
                  <a16:creationId xmlns:a16="http://schemas.microsoft.com/office/drawing/2014/main" id="{D3957B47-5682-407D-AFCD-C65E85940E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3"/>
            <a:stretch/>
          </p:blipFill>
          <p:spPr bwMode="auto">
            <a:xfrm>
              <a:off x="5627010" y="1384339"/>
              <a:ext cx="783954" cy="43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1C03CFE4-D817-403E-B601-07653E20ADA7}"/>
                </a:ext>
              </a:extLst>
            </p:cNvPr>
            <p:cNvSpPr/>
            <p:nvPr/>
          </p:nvSpPr>
          <p:spPr>
            <a:xfrm>
              <a:off x="6635930" y="1823038"/>
              <a:ext cx="580422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tx1"/>
                  </a:solidFill>
                </a:rPr>
                <a:t>Worker</a:t>
              </a:r>
            </a:p>
            <a:p>
              <a:pPr algn="ctr"/>
              <a:r>
                <a:rPr lang="en-US" altLang="ko-KR" sz="800" b="1">
                  <a:solidFill>
                    <a:schemeClr val="tx1"/>
                  </a:solidFill>
                </a:rPr>
                <a:t>Node</a:t>
              </a:r>
              <a:endParaRPr lang="ko-KR" altLang="en-US" sz="800" b="1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D89BC2FF-9238-4D44-835B-59AAF0547CB4}"/>
                </a:ext>
              </a:extLst>
            </p:cNvPr>
            <p:cNvSpPr/>
            <p:nvPr/>
          </p:nvSpPr>
          <p:spPr>
            <a:xfrm>
              <a:off x="6666997" y="2609880"/>
              <a:ext cx="563845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</a:rPr>
                <a:t>Worker</a:t>
              </a:r>
            </a:p>
            <a:p>
              <a:pPr algn="ctr"/>
              <a:r>
                <a:rPr lang="en-US" altLang="ko-KR" sz="700" b="1">
                  <a:solidFill>
                    <a:schemeClr val="tx1"/>
                  </a:solidFill>
                </a:rPr>
                <a:t>Node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pic>
        <p:nvPicPr>
          <p:cNvPr id="95" name="Picture 12" descr="Container 시리즈] 00. Container/ Docker란 뭔가요?">
            <a:extLst>
              <a:ext uri="{FF2B5EF4-FFF2-40B4-BE49-F238E27FC236}">
                <a16:creationId xmlns:a16="http://schemas.microsoft.com/office/drawing/2014/main" id="{04F0C07E-0555-429E-9CD9-13D3F766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98" b="94309" l="5854" r="92195">
                        <a14:foregroundMark x1="71220" y1="21138" x2="71220" y2="21138"/>
                        <a14:foregroundMark x1="63415" y1="12195" x2="66829" y2="13821"/>
                        <a14:foregroundMark x1="64390" y1="10976" x2="56585" y2="8130"/>
                        <a14:foregroundMark x1="49268" y1="11789" x2="57073" y2="57317"/>
                        <a14:foregroundMark x1="67317" y1="19106" x2="8293" y2="67480"/>
                        <a14:foregroundMark x1="77561" y1="27642" x2="69268" y2="87398"/>
                        <a14:foregroundMark x1="69268" y1="87398" x2="63902" y2="90244"/>
                        <a14:foregroundMark x1="67805" y1="89024" x2="15610" y2="87398"/>
                        <a14:foregroundMark x1="15610" y1="87398" x2="13659" y2="87805"/>
                        <a14:foregroundMark x1="30244" y1="86585" x2="79512" y2="83740"/>
                        <a14:foregroundMark x1="81463" y1="83740" x2="19024" y2="78862"/>
                        <a14:foregroundMark x1="19024" y1="80894" x2="12195" y2="67073"/>
                        <a14:foregroundMark x1="13171" y1="71138" x2="41463" y2="78049"/>
                        <a14:foregroundMark x1="53171" y1="72764" x2="77561" y2="83740"/>
                        <a14:foregroundMark x1="82927" y1="71138" x2="88780" y2="91057"/>
                        <a14:foregroundMark x1="89756" y1="77642" x2="86341" y2="62195"/>
                        <a14:foregroundMark x1="84390" y1="30488" x2="80488" y2="21545"/>
                        <a14:foregroundMark x1="72195" y1="19919" x2="43415" y2="6911"/>
                        <a14:foregroundMark x1="41463" y1="7317" x2="20000" y2="7317"/>
                        <a14:foregroundMark x1="18049" y1="7317" x2="6829" y2="10976"/>
                        <a14:foregroundMark x1="10244" y1="16667" x2="8293" y2="53659"/>
                        <a14:foregroundMark x1="8293" y1="53659" x2="7317" y2="54878"/>
                        <a14:foregroundMark x1="10244" y1="45528" x2="7317" y2="24390"/>
                        <a14:foregroundMark x1="10244" y1="35366" x2="9756" y2="74797"/>
                        <a14:foregroundMark x1="9756" y1="77642" x2="9756" y2="88211"/>
                        <a14:foregroundMark x1="12683" y1="79675" x2="10732" y2="93496"/>
                        <a14:foregroundMark x1="10244" y1="93496" x2="55610" y2="90650"/>
                        <a14:foregroundMark x1="55610" y1="90650" x2="73171" y2="92276"/>
                        <a14:foregroundMark x1="75610" y1="92276" x2="54146" y2="94309"/>
                        <a14:foregroundMark x1="53171" y1="94309" x2="20000" y2="94309"/>
                        <a14:foregroundMark x1="42439" y1="93089" x2="79512" y2="93496"/>
                        <a14:foregroundMark x1="79512" y1="93496" x2="84878" y2="92276"/>
                        <a14:foregroundMark x1="85854" y1="93089" x2="88293" y2="94715"/>
                        <a14:foregroundMark x1="88780" y1="92276" x2="72683" y2="17073"/>
                        <a14:foregroundMark x1="72683" y1="17073" x2="31220" y2="6504"/>
                        <a14:foregroundMark x1="31220" y1="6504" x2="9756" y2="30488"/>
                        <a14:foregroundMark x1="9756" y1="30488" x2="12195" y2="90650"/>
                        <a14:foregroundMark x1="8780" y1="90650" x2="9268" y2="35772"/>
                        <a14:foregroundMark x1="8780" y1="39431" x2="9268" y2="45935"/>
                        <a14:foregroundMark x1="9268" y1="42276" x2="9268" y2="12602"/>
                        <a14:foregroundMark x1="7317" y1="12195" x2="54634" y2="8130"/>
                        <a14:foregroundMark x1="54634" y1="8130" x2="84878" y2="25203"/>
                        <a14:foregroundMark x1="84878" y1="25203" x2="69756" y2="10976"/>
                        <a14:foregroundMark x1="78049" y1="28862" x2="60976" y2="28049"/>
                        <a14:foregroundMark x1="70732" y1="28049" x2="89268" y2="39431"/>
                        <a14:foregroundMark x1="84390" y1="25610" x2="90244" y2="39431"/>
                        <a14:foregroundMark x1="85854" y1="28455" x2="89756" y2="40244"/>
                        <a14:foregroundMark x1="88780" y1="29675" x2="88293" y2="36992"/>
                        <a14:foregroundMark x1="88293" y1="28455" x2="88293" y2="91057"/>
                        <a14:foregroundMark x1="40976" y1="94715" x2="80976" y2="84959"/>
                        <a14:foregroundMark x1="81463" y1="87805" x2="20000" y2="84146"/>
                        <a14:foregroundMark x1="20000" y1="84146" x2="13171" y2="85772"/>
                        <a14:foregroundMark x1="9756" y1="91463" x2="9756" y2="69512"/>
                        <a14:foregroundMark x1="9756" y1="74797" x2="9756" y2="91870"/>
                        <a14:foregroundMark x1="8780" y1="94309" x2="6829" y2="19919"/>
                        <a14:foregroundMark x1="8780" y1="32520" x2="43415" y2="10569"/>
                        <a14:foregroundMark x1="43415" y1="10569" x2="54146" y2="10569"/>
                        <a14:foregroundMark x1="56098" y1="7724" x2="8293" y2="6098"/>
                        <a14:foregroundMark x1="30244" y1="6911" x2="66341" y2="8943"/>
                        <a14:foregroundMark x1="35122" y1="6911" x2="61463" y2="6911"/>
                        <a14:foregroundMark x1="37073" y1="6911" x2="64878" y2="6504"/>
                        <a14:foregroundMark x1="62927" y1="8943" x2="88293" y2="27642"/>
                        <a14:foregroundMark x1="64390" y1="10569" x2="89756" y2="26829"/>
                        <a14:foregroundMark x1="60000" y1="86179" x2="18537" y2="86179"/>
                        <a14:foregroundMark x1="18537" y1="86179" x2="79024" y2="86179"/>
                        <a14:foregroundMark x1="79024" y1="86179" x2="86829" y2="86585"/>
                        <a14:foregroundMark x1="91220" y1="93089" x2="89268" y2="27642"/>
                        <a14:foregroundMark x1="89268" y1="27642" x2="92195" y2="82114"/>
                        <a14:foregroundMark x1="79024" y1="27236" x2="61463" y2="1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03" y="1336417"/>
            <a:ext cx="357096" cy="44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8D6A8276-1964-4FA3-93CF-47BD14F7B002}"/>
              </a:ext>
            </a:extLst>
          </p:cNvPr>
          <p:cNvSpPr/>
          <p:nvPr/>
        </p:nvSpPr>
        <p:spPr>
          <a:xfrm>
            <a:off x="427636" y="4501063"/>
            <a:ext cx="688929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BA682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Node Affinity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활용하여 상황 판단 딥러닝은 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HPC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에만 배포가 되도록 설계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58ED06C-18D2-465E-93C7-E2EA87ECC0FE}"/>
              </a:ext>
            </a:extLst>
          </p:cNvPr>
          <p:cNvSpPr/>
          <p:nvPr/>
        </p:nvSpPr>
        <p:spPr>
          <a:xfrm>
            <a:off x="5191631" y="2531356"/>
            <a:ext cx="1247032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5BA682"/>
              </a:buClr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움직임 감지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8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93 L 0.03246 0.06234 C 0.03941 0.07623 0.05104 0.08796 0.06423 0.09629 C 0.07882 0.10524 0.09218 0.10709 0.10208 0.10462 L 0.14965 0.09104 " pathEditMode="relative" rAng="1140000" ptsTypes="AAAAA">
                                      <p:cBhvr>
                                        <p:cTn id="1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7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894EFE9B-0607-4052-B609-BD6B17806B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49" b="93231" l="9924" r="90534">
                        <a14:foregroundMark x1="45344" y1="12000" x2="45954" y2="8103"/>
                        <a14:foregroundMark x1="36947" y1="7385" x2="37557" y2="7385"/>
                        <a14:foregroundMark x1="47786" y1="6051" x2="47786" y2="6051"/>
                        <a14:foregroundMark x1="86412" y1="28410" x2="86412" y2="28410"/>
                        <a14:foregroundMark x1="90687" y1="30462" x2="90687" y2="30462"/>
                        <a14:foregroundMark x1="37863" y1="88308" x2="37863" y2="88308"/>
                        <a14:foregroundMark x1="37405" y1="93231" x2="37405" y2="93231"/>
                        <a14:foregroundMark x1="90382" y1="53436" x2="90382" y2="53436"/>
                        <a14:foregroundMark x1="60000" y1="75385" x2="60000" y2="75385"/>
                        <a14:foregroundMark x1="31298" y1="80103" x2="31298" y2="80103"/>
                        <a14:foregroundMark x1="29618" y1="80205" x2="29618" y2="80205"/>
                        <a14:foregroundMark x1="36031" y1="82051" x2="36031" y2="82051"/>
                        <a14:foregroundMark x1="34504" y1="76513" x2="34504" y2="76513"/>
                        <a14:foregroundMark x1="65954" y1="73538" x2="65954" y2="73538"/>
                        <a14:foregroundMark x1="17405" y1="29846" x2="17405" y2="29846"/>
                        <a14:foregroundMark x1="16183" y1="27385" x2="16183" y2="27385"/>
                        <a14:foregroundMark x1="38015" y1="5949" x2="38015" y2="5949"/>
                        <a14:backgroundMark x1="80458" y1="9744" x2="80458" y2="9744"/>
                        <a14:backgroundMark x1="76641" y1="5744" x2="90840" y2="17333"/>
                        <a14:backgroundMark x1="89466" y1="7487" x2="88550" y2="5641"/>
                        <a14:backgroundMark x1="34351" y1="79282" x2="34351" y2="79282"/>
                        <a14:backgroundMark x1="34046" y1="79590" x2="34809" y2="79282"/>
                        <a14:backgroundMark x1="46870" y1="7897" x2="46870" y2="7897"/>
                        <a14:backgroundMark x1="45802" y1="8103" x2="45802" y2="8103"/>
                        <a14:backgroundMark x1="37863" y1="74051" x2="37863" y2="74051"/>
                        <a14:backgroundMark x1="37557" y1="74564" x2="37557" y2="74564"/>
                        <a14:backgroundMark x1="15420" y1="74256" x2="15420" y2="74256"/>
                        <a14:backgroundMark x1="35725" y1="74667" x2="35725" y2="74667"/>
                        <a14:backgroundMark x1="20611" y1="26564" x2="20611" y2="26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3809" y="281579"/>
            <a:ext cx="3228843" cy="4580342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D1616DB-4F29-4C46-80F7-90C2109C2663}"/>
              </a:ext>
            </a:extLst>
          </p:cNvPr>
          <p:cNvSpPr/>
          <p:nvPr/>
        </p:nvSpPr>
        <p:spPr>
          <a:xfrm>
            <a:off x="3020794" y="1219527"/>
            <a:ext cx="673457" cy="391298"/>
          </a:xfrm>
          <a:prstGeom prst="round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Master</a:t>
            </a:r>
          </a:p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Node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F686E7D-DA1A-4A35-B5C9-B507B9379571}"/>
              </a:ext>
            </a:extLst>
          </p:cNvPr>
          <p:cNvSpPr/>
          <p:nvPr/>
        </p:nvSpPr>
        <p:spPr>
          <a:xfrm>
            <a:off x="4121250" y="1762063"/>
            <a:ext cx="703626" cy="300459"/>
          </a:xfrm>
          <a:prstGeom prst="roundRect">
            <a:avLst/>
          </a:prstGeom>
          <a:solidFill>
            <a:srgbClr val="FF818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HPC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F26011F-86A3-4DEF-8FE4-03042D1FA56F}"/>
              </a:ext>
            </a:extLst>
          </p:cNvPr>
          <p:cNvSpPr/>
          <p:nvPr/>
        </p:nvSpPr>
        <p:spPr>
          <a:xfrm>
            <a:off x="2716387" y="887102"/>
            <a:ext cx="2430498" cy="2164700"/>
          </a:xfrm>
          <a:prstGeom prst="roundRect">
            <a:avLst/>
          </a:prstGeom>
          <a:noFill/>
          <a:ln w="19050">
            <a:solidFill>
              <a:srgbClr val="3B5EE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Picture 2" descr="Kubernetes | asbubam&amp;#39;s blog on 2dal.com">
            <a:extLst>
              <a:ext uri="{FF2B5EF4-FFF2-40B4-BE49-F238E27FC236}">
                <a16:creationId xmlns:a16="http://schemas.microsoft.com/office/drawing/2014/main" id="{F786CE29-4350-4562-86DA-61593613E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0714" y1="77083" x2="10714" y2="77083"/>
                        <a14:foregroundMark x1="20536" y1="81250" x2="20536" y2="81250"/>
                        <a14:foregroundMark x1="29018" y1="75521" x2="29018" y2="75521"/>
                        <a14:foregroundMark x1="37500" y1="76563" x2="37500" y2="76563"/>
                        <a14:foregroundMark x1="46875" y1="76042" x2="46875" y2="76042"/>
                        <a14:foregroundMark x1="53571" y1="75521" x2="53571" y2="75521"/>
                        <a14:foregroundMark x1="62500" y1="76563" x2="62500" y2="76563"/>
                        <a14:foregroundMark x1="70536" y1="75000" x2="70536" y2="75000"/>
                        <a14:foregroundMark x1="77679" y1="76563" x2="77679" y2="76563"/>
                        <a14:foregroundMark x1="86607" y1="76042" x2="86607" y2="76042"/>
                        <a14:backgroundMark x1="40625" y1="76563" x2="40625" y2="76563"/>
                        <a14:backgroundMark x1="64286" y1="76042" x2="64286" y2="76042"/>
                        <a14:backgroundMark x1="79464" y1="76042" x2="79464" y2="76042"/>
                        <a14:backgroundMark x1="78571" y1="76563" x2="78571" y2="76563"/>
                        <a14:backgroundMark x1="63393" y1="76563" x2="63393" y2="76563"/>
                        <a14:backgroundMark x1="29911" y1="76042" x2="29911" y2="7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43"/>
          <a:stretch/>
        </p:blipFill>
        <p:spPr bwMode="auto">
          <a:xfrm>
            <a:off x="3001745" y="702868"/>
            <a:ext cx="1079302" cy="27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Kubernetes | asbubam&amp;#39;s blog on 2dal.com">
            <a:extLst>
              <a:ext uri="{FF2B5EF4-FFF2-40B4-BE49-F238E27FC236}">
                <a16:creationId xmlns:a16="http://schemas.microsoft.com/office/drawing/2014/main" id="{7A861E09-1412-4DC6-B777-28A16E9B7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0714" y1="77083" x2="10714" y2="77083"/>
                        <a14:foregroundMark x1="20536" y1="81250" x2="20536" y2="81250"/>
                        <a14:foregroundMark x1="29018" y1="75521" x2="29018" y2="75521"/>
                        <a14:foregroundMark x1="37500" y1="76563" x2="37500" y2="76563"/>
                        <a14:foregroundMark x1="46875" y1="76042" x2="46875" y2="76042"/>
                        <a14:foregroundMark x1="53571" y1="75521" x2="53571" y2="75521"/>
                        <a14:foregroundMark x1="62500" y1="76563" x2="62500" y2="76563"/>
                        <a14:foregroundMark x1="70536" y1="75000" x2="70536" y2="75000"/>
                        <a14:foregroundMark x1="77679" y1="76563" x2="77679" y2="76563"/>
                        <a14:foregroundMark x1="86607" y1="76042" x2="86607" y2="76042"/>
                        <a14:backgroundMark x1="40625" y1="76563" x2="40625" y2="76563"/>
                        <a14:backgroundMark x1="64286" y1="76042" x2="64286" y2="76042"/>
                        <a14:backgroundMark x1="79464" y1="76042" x2="79464" y2="76042"/>
                        <a14:backgroundMark x1="78571" y1="76563" x2="78571" y2="76563"/>
                        <a14:backgroundMark x1="63393" y1="76563" x2="63393" y2="76563"/>
                        <a14:backgroundMark x1="29911" y1="76042" x2="29911" y2="7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93"/>
          <a:stretch/>
        </p:blipFill>
        <p:spPr bwMode="auto">
          <a:xfrm>
            <a:off x="2381372" y="571097"/>
            <a:ext cx="923788" cy="5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1693BE5D-9020-4D4A-B2F6-C272A14B8472}"/>
              </a:ext>
            </a:extLst>
          </p:cNvPr>
          <p:cNvSpPr/>
          <p:nvPr/>
        </p:nvSpPr>
        <p:spPr>
          <a:xfrm>
            <a:off x="3712568" y="1219527"/>
            <a:ext cx="703626" cy="391298"/>
          </a:xfrm>
          <a:prstGeom prst="round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Worker</a:t>
            </a:r>
          </a:p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Node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69B6698-50E8-4519-B7F2-0A2C01DBE39D}"/>
              </a:ext>
            </a:extLst>
          </p:cNvPr>
          <p:cNvSpPr/>
          <p:nvPr/>
        </p:nvSpPr>
        <p:spPr>
          <a:xfrm>
            <a:off x="3682490" y="2202361"/>
            <a:ext cx="683530" cy="391298"/>
          </a:xfrm>
          <a:prstGeom prst="roundRect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>
                <a:solidFill>
                  <a:schemeClr val="tx1"/>
                </a:solidFill>
              </a:rPr>
              <a:t>Worker</a:t>
            </a:r>
          </a:p>
          <a:p>
            <a:pPr algn="ctr"/>
            <a:r>
              <a:rPr lang="en-US" altLang="ko-KR" sz="900" b="1">
                <a:solidFill>
                  <a:schemeClr val="tx1"/>
                </a:solidFill>
              </a:rPr>
              <a:t>Node</a:t>
            </a:r>
            <a:endParaRPr lang="ko-KR" altLang="en-US" sz="900" b="1">
              <a:solidFill>
                <a:schemeClr val="tx1"/>
              </a:solidFill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E237A17-5494-4E3E-B74B-4A40B9955B89}"/>
              </a:ext>
            </a:extLst>
          </p:cNvPr>
          <p:cNvGrpSpPr/>
          <p:nvPr/>
        </p:nvGrpSpPr>
        <p:grpSpPr>
          <a:xfrm>
            <a:off x="868639" y="924788"/>
            <a:ext cx="2113238" cy="1236768"/>
            <a:chOff x="60635" y="1770762"/>
            <a:chExt cx="2367721" cy="1435710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3D4A61D-4B9C-4BE0-B517-F9D0404FC952}"/>
                </a:ext>
              </a:extLst>
            </p:cNvPr>
            <p:cNvGrpSpPr/>
            <p:nvPr/>
          </p:nvGrpSpPr>
          <p:grpSpPr>
            <a:xfrm>
              <a:off x="60635" y="1770762"/>
              <a:ext cx="1610301" cy="1435710"/>
              <a:chOff x="353306" y="2177783"/>
              <a:chExt cx="1610301" cy="1435710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AA5A85F-8124-4D81-85C5-96C99CE4E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032" y="2177783"/>
                <a:ext cx="395527" cy="359632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BC22B10B-2110-476F-BD15-670F99A54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674" y="2183152"/>
                <a:ext cx="395527" cy="354263"/>
              </a:xfrm>
              <a:prstGeom prst="rect">
                <a:avLst/>
              </a:prstGeom>
            </p:spPr>
          </p:pic>
          <p:pic>
            <p:nvPicPr>
              <p:cNvPr id="74" name="Google Shape;209;gea115b04d8_1_97">
                <a:extLst>
                  <a:ext uri="{FF2B5EF4-FFF2-40B4-BE49-F238E27FC236}">
                    <a16:creationId xmlns:a16="http://schemas.microsoft.com/office/drawing/2014/main" id="{CCE4024D-F7AE-429E-9860-6B48E66E5CB3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53306" y="2618210"/>
                <a:ext cx="1610301" cy="9952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4A5857E-E850-43B0-8C65-25986836A6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6993" y="1849855"/>
              <a:ext cx="877921" cy="322344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CBA5FAEC-0AB9-460B-97EC-370A38107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0589" y="2483761"/>
              <a:ext cx="737767" cy="719506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936AB18-4018-4DB8-BDE5-3131565DC8D8}"/>
              </a:ext>
            </a:extLst>
          </p:cNvPr>
          <p:cNvGrpSpPr/>
          <p:nvPr/>
        </p:nvGrpSpPr>
        <p:grpSpPr>
          <a:xfrm>
            <a:off x="5722394" y="992921"/>
            <a:ext cx="3450316" cy="3037611"/>
            <a:chOff x="5622010" y="839563"/>
            <a:chExt cx="3636290" cy="303761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6985327-6FDF-4C57-A097-FB887EBE1D72}"/>
                </a:ext>
              </a:extLst>
            </p:cNvPr>
            <p:cNvSpPr/>
            <p:nvPr/>
          </p:nvSpPr>
          <p:spPr>
            <a:xfrm>
              <a:off x="5622010" y="839563"/>
              <a:ext cx="3520181" cy="9464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  <a:defRPr/>
              </a:pP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Kubernetes 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클러스터화</a:t>
              </a:r>
              <a:br>
                <a:rPr lang="en-US" altLang="ko-KR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Master Node –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서울</a:t>
              </a:r>
              <a:b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Worker Node –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서울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대전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성남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en-US" altLang="ko-KR" sz="120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HPC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04C7CAE-E676-4E31-8525-FB4304A839E1}"/>
                </a:ext>
              </a:extLst>
            </p:cNvPr>
            <p:cNvSpPr/>
            <p:nvPr/>
          </p:nvSpPr>
          <p:spPr>
            <a:xfrm>
              <a:off x="5622010" y="2000480"/>
              <a:ext cx="3636290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 startAt="2"/>
                <a:defRPr/>
              </a:pP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Node 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상태 모니터링 </a:t>
              </a:r>
              <a:br>
                <a:rPr lang="en-US" altLang="ko-KR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Prometheus, Grafana</a:t>
              </a:r>
              <a:endPara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4FAD810-82AC-47EC-9D1E-F84E03D19B08}"/>
                </a:ext>
              </a:extLst>
            </p:cNvPr>
            <p:cNvSpPr/>
            <p:nvPr/>
          </p:nvSpPr>
          <p:spPr>
            <a:xfrm>
              <a:off x="5622010" y="2930761"/>
              <a:ext cx="3521990" cy="9464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 startAt="3"/>
                <a:defRPr/>
              </a:pP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Function-as-a-Service</a:t>
              </a:r>
              <a:br>
                <a:rPr lang="en-US" altLang="ko-KR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KEDA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사용</a:t>
              </a:r>
              <a:b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 – RabbitMQ Server</a:t>
              </a:r>
              <a:endPara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93691A1-0372-4B83-8B35-7F0B86386C98}"/>
              </a:ext>
            </a:extLst>
          </p:cNvPr>
          <p:cNvGrpSpPr/>
          <p:nvPr/>
        </p:nvGrpSpPr>
        <p:grpSpPr>
          <a:xfrm>
            <a:off x="81460" y="1568471"/>
            <a:ext cx="3612791" cy="3277851"/>
            <a:chOff x="24310" y="2442872"/>
            <a:chExt cx="4240785" cy="3913135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C2C7D29-2ACB-4F6A-A2C1-9C6BE66EBA58}"/>
                </a:ext>
              </a:extLst>
            </p:cNvPr>
            <p:cNvGrpSpPr/>
            <p:nvPr/>
          </p:nvGrpSpPr>
          <p:grpSpPr>
            <a:xfrm>
              <a:off x="24310" y="4236215"/>
              <a:ext cx="3880570" cy="2119792"/>
              <a:chOff x="5801567" y="4308809"/>
              <a:chExt cx="4394681" cy="2258099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52A0E6D9-7A82-4629-9F98-F3DC03B7924F}"/>
                  </a:ext>
                </a:extLst>
              </p:cNvPr>
              <p:cNvGrpSpPr/>
              <p:nvPr/>
            </p:nvGrpSpPr>
            <p:grpSpPr>
              <a:xfrm>
                <a:off x="5801567" y="4308809"/>
                <a:ext cx="4394681" cy="2258099"/>
                <a:chOff x="2431124" y="980660"/>
                <a:chExt cx="8311149" cy="4351693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FD2A7527-F508-4B0C-8450-A0A195DAC2E4}"/>
                    </a:ext>
                  </a:extLst>
                </p:cNvPr>
                <p:cNvSpPr/>
                <p:nvPr/>
              </p:nvSpPr>
              <p:spPr>
                <a:xfrm>
                  <a:off x="2431124" y="1589703"/>
                  <a:ext cx="1854149" cy="1238905"/>
                </a:xfrm>
                <a:prstGeom prst="rect">
                  <a:avLst/>
                </a:prstGeom>
                <a:solidFill>
                  <a:srgbClr val="E7E8E2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70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Horizontal</a:t>
                  </a:r>
                </a:p>
                <a:p>
                  <a:pPr algn="ctr"/>
                  <a:r>
                    <a:rPr lang="en-US" altLang="ko-KR" sz="70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Pod</a:t>
                  </a:r>
                </a:p>
                <a:p>
                  <a:pPr algn="ctr"/>
                  <a:r>
                    <a:rPr lang="en-US" altLang="ko-KR" sz="700" err="1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Autoscaler</a:t>
                  </a:r>
                  <a:endParaRPr lang="ko-KR" altLang="en-US" sz="7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06284727-5393-4B48-B345-C5CEAA131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10109" y="2274212"/>
                  <a:ext cx="1202130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연결선: 꺾임 83">
                  <a:extLst>
                    <a:ext uri="{FF2B5EF4-FFF2-40B4-BE49-F238E27FC236}">
                      <a16:creationId xmlns:a16="http://schemas.microsoft.com/office/drawing/2014/main" id="{FE039FD7-4FFF-44EF-9F99-B9F60F0DBB27}"/>
                    </a:ext>
                  </a:extLst>
                </p:cNvPr>
                <p:cNvCxnSpPr>
                  <a:cxnSpLocks/>
                  <a:stCxn id="82" idx="2"/>
                  <a:endCxn id="94" idx="0"/>
                </p:cNvCxnSpPr>
                <p:nvPr/>
              </p:nvCxnSpPr>
              <p:spPr>
                <a:xfrm rot="16200000" flipH="1">
                  <a:off x="3590545" y="2596260"/>
                  <a:ext cx="1167529" cy="1632221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rgbClr val="5A7D59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연결선: 꺾임 84">
                  <a:extLst>
                    <a:ext uri="{FF2B5EF4-FFF2-40B4-BE49-F238E27FC236}">
                      <a16:creationId xmlns:a16="http://schemas.microsoft.com/office/drawing/2014/main" id="{4EEF66EB-2EB8-4EBF-AEC4-1B1F0CC7385F}"/>
                    </a:ext>
                  </a:extLst>
                </p:cNvPr>
                <p:cNvCxnSpPr>
                  <a:cxnSpLocks/>
                  <a:stCxn id="92" idx="2"/>
                  <a:endCxn id="94" idx="0"/>
                </p:cNvCxnSpPr>
                <p:nvPr/>
              </p:nvCxnSpPr>
              <p:spPr>
                <a:xfrm rot="5400000">
                  <a:off x="5460033" y="2687716"/>
                  <a:ext cx="838809" cy="1778032"/>
                </a:xfrm>
                <a:prstGeom prst="bentConnector3">
                  <a:avLst>
                    <a:gd name="adj1" fmla="val 32190"/>
                  </a:avLst>
                </a:prstGeom>
                <a:ln w="28575">
                  <a:solidFill>
                    <a:srgbClr val="0070C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1F252A0-1411-41B7-8D92-A21A03ECF99F}"/>
                    </a:ext>
                  </a:extLst>
                </p:cNvPr>
                <p:cNvSpPr txBox="1"/>
                <p:nvPr/>
              </p:nvSpPr>
              <p:spPr>
                <a:xfrm>
                  <a:off x="5108147" y="3401020"/>
                  <a:ext cx="2230978" cy="490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>
                      <a:solidFill>
                        <a:srgbClr val="0070C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0 </a:t>
                  </a:r>
                  <a:r>
                    <a:rPr lang="ko-KR" altLang="en-US" sz="700">
                      <a:solidFill>
                        <a:srgbClr val="0070C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→ </a:t>
                  </a:r>
                  <a:r>
                    <a:rPr lang="en-US" altLang="ko-KR" sz="700">
                      <a:solidFill>
                        <a:srgbClr val="0070C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1  or  1 </a:t>
                  </a:r>
                  <a:r>
                    <a:rPr lang="ko-KR" altLang="en-US" sz="700">
                      <a:solidFill>
                        <a:srgbClr val="0070C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→ </a:t>
                  </a:r>
                  <a:r>
                    <a:rPr lang="en-US" altLang="ko-KR" sz="700">
                      <a:solidFill>
                        <a:srgbClr val="0070C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0</a:t>
                  </a:r>
                  <a:endParaRPr lang="ko-KR" altLang="en-US" sz="700">
                    <a:solidFill>
                      <a:srgbClr val="0070C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5FFC307F-8847-4EC7-9A5C-1EBB1B6AF2CA}"/>
                    </a:ext>
                  </a:extLst>
                </p:cNvPr>
                <p:cNvSpPr txBox="1"/>
                <p:nvPr/>
              </p:nvSpPr>
              <p:spPr>
                <a:xfrm>
                  <a:off x="2832472" y="3383115"/>
                  <a:ext cx="2120439" cy="490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>
                      <a:solidFill>
                        <a:srgbClr val="5A7D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1 </a:t>
                  </a:r>
                  <a:r>
                    <a:rPr lang="ko-KR" altLang="en-US" sz="700">
                      <a:solidFill>
                        <a:srgbClr val="5A7D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→ </a:t>
                  </a:r>
                  <a:r>
                    <a:rPr lang="en-US" altLang="ko-KR" sz="700">
                      <a:solidFill>
                        <a:srgbClr val="5A7D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n  or  n </a:t>
                  </a:r>
                  <a:r>
                    <a:rPr lang="ko-KR" altLang="en-US" sz="700">
                      <a:solidFill>
                        <a:srgbClr val="5A7D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→ </a:t>
                  </a:r>
                  <a:r>
                    <a:rPr lang="en-US" altLang="ko-KR" sz="700">
                      <a:solidFill>
                        <a:srgbClr val="5A7D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1</a:t>
                  </a:r>
                  <a:endParaRPr lang="ko-KR" altLang="en-US" sz="700">
                    <a:solidFill>
                      <a:srgbClr val="5A7D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cxnSp>
              <p:nvCxnSpPr>
                <p:cNvPr id="88" name="직선 화살표 연결선 87">
                  <a:extLst>
                    <a:ext uri="{FF2B5EF4-FFF2-40B4-BE49-F238E27FC236}">
                      <a16:creationId xmlns:a16="http://schemas.microsoft.com/office/drawing/2014/main" id="{ECB2757F-F102-4421-939C-94709EDB3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7225" y="2274213"/>
                  <a:ext cx="1069962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1825DB4-F8E5-47EB-8915-DE7EBA2C6243}"/>
                    </a:ext>
                  </a:extLst>
                </p:cNvPr>
                <p:cNvSpPr txBox="1"/>
                <p:nvPr/>
              </p:nvSpPr>
              <p:spPr>
                <a:xfrm>
                  <a:off x="9028721" y="2578817"/>
                  <a:ext cx="1713552" cy="11314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8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External </a:t>
                  </a:r>
                </a:p>
                <a:p>
                  <a:pPr algn="ctr"/>
                  <a:r>
                    <a:rPr lang="en-US" altLang="ko-KR" sz="8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Trigger</a:t>
                  </a:r>
                </a:p>
                <a:p>
                  <a:pPr algn="ctr"/>
                  <a:r>
                    <a:rPr lang="en-US" altLang="ko-KR" sz="8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Source</a:t>
                  </a:r>
                  <a:endParaRPr lang="ko-KR" altLang="en-US" sz="8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4B7B392-6093-4B82-8A25-44F614F93AA5}"/>
                    </a:ext>
                  </a:extLst>
                </p:cNvPr>
                <p:cNvSpPr txBox="1"/>
                <p:nvPr/>
              </p:nvSpPr>
              <p:spPr>
                <a:xfrm>
                  <a:off x="7636076" y="1764192"/>
                  <a:ext cx="1645040" cy="4525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6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Any Event?</a:t>
                  </a:r>
                  <a:endParaRPr lang="ko-KR" altLang="en-US" sz="6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3A87013B-16E3-4262-AF4C-DB0DEDB9C3E1}"/>
                    </a:ext>
                  </a:extLst>
                </p:cNvPr>
                <p:cNvGrpSpPr/>
                <p:nvPr/>
              </p:nvGrpSpPr>
              <p:grpSpPr>
                <a:xfrm>
                  <a:off x="3487291" y="3996138"/>
                  <a:ext cx="2946507" cy="1336215"/>
                  <a:chOff x="4644485" y="5369200"/>
                  <a:chExt cx="2946507" cy="1336215"/>
                </a:xfrm>
              </p:grpSpPr>
              <p:grpSp>
                <p:nvGrpSpPr>
                  <p:cNvPr id="93" name="그룹 92">
                    <a:extLst>
                      <a:ext uri="{FF2B5EF4-FFF2-40B4-BE49-F238E27FC236}">
                        <a16:creationId xmlns:a16="http://schemas.microsoft.com/office/drawing/2014/main" id="{1D528F73-EB68-48A6-95DE-3D8F7E0359FD}"/>
                      </a:ext>
                    </a:extLst>
                  </p:cNvPr>
                  <p:cNvGrpSpPr/>
                  <p:nvPr/>
                </p:nvGrpSpPr>
                <p:grpSpPr>
                  <a:xfrm>
                    <a:off x="4644485" y="5526566"/>
                    <a:ext cx="2946507" cy="1178849"/>
                    <a:chOff x="4644485" y="5526566"/>
                    <a:chExt cx="2946507" cy="1178849"/>
                  </a:xfrm>
                </p:grpSpPr>
                <p:grpSp>
                  <p:nvGrpSpPr>
                    <p:cNvPr id="95" name="그룹 94">
                      <a:extLst>
                        <a:ext uri="{FF2B5EF4-FFF2-40B4-BE49-F238E27FC236}">
                          <a16:creationId xmlns:a16="http://schemas.microsoft.com/office/drawing/2014/main" id="{4520A729-D4E3-4948-83AF-358CF8AAAE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44485" y="5526566"/>
                      <a:ext cx="1223258" cy="1178849"/>
                      <a:chOff x="4273848" y="5609946"/>
                      <a:chExt cx="1468335" cy="1453324"/>
                    </a:xfrm>
                  </p:grpSpPr>
                  <p:sp>
                    <p:nvSpPr>
                      <p:cNvPr id="97" name="직사각형 96">
                        <a:extLst>
                          <a:ext uri="{FF2B5EF4-FFF2-40B4-BE49-F238E27FC236}">
                            <a16:creationId xmlns:a16="http://schemas.microsoft.com/office/drawing/2014/main" id="{A52681FA-F39F-49F7-91BF-B5D169269B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73848" y="5609946"/>
                        <a:ext cx="1322790" cy="128789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70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endParaRPr>
                      </a:p>
                    </p:txBody>
                  </p:sp>
                  <p:sp>
                    <p:nvSpPr>
                      <p:cNvPr id="100" name="직사각형 99">
                        <a:extLst>
                          <a:ext uri="{FF2B5EF4-FFF2-40B4-BE49-F238E27FC236}">
                            <a16:creationId xmlns:a16="http://schemas.microsoft.com/office/drawing/2014/main" id="{8B5E67A9-748B-4D78-9B56-C7547F85F1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6620" y="5696401"/>
                        <a:ext cx="1322790" cy="128789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70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endParaRPr>
                      </a:p>
                    </p:txBody>
                  </p:sp>
                  <p:sp>
                    <p:nvSpPr>
                      <p:cNvPr id="101" name="직사각형 100">
                        <a:extLst>
                          <a:ext uri="{FF2B5EF4-FFF2-40B4-BE49-F238E27FC236}">
                            <a16:creationId xmlns:a16="http://schemas.microsoft.com/office/drawing/2014/main" id="{BE89A205-E5CC-4DB2-8608-C6F8C2091F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19393" y="5775371"/>
                        <a:ext cx="1322790" cy="1287899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sz="700">
                            <a:solidFill>
                              <a:schemeClr val="tx1"/>
                            </a:solidFill>
                            <a:latin typeface="G마켓 산스 TTF Bold" panose="02000000000000000000" pitchFamily="2" charset="-127"/>
                            <a:ea typeface="G마켓 산스 TTF Bold" panose="02000000000000000000" pitchFamily="2" charset="-127"/>
                          </a:rPr>
                          <a:t>Pod n</a:t>
                        </a:r>
                        <a:endParaRPr lang="ko-KR" altLang="en-US" sz="70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96" name="직사각형 95">
                      <a:extLst>
                        <a:ext uri="{FF2B5EF4-FFF2-40B4-BE49-F238E27FC236}">
                          <a16:creationId xmlns:a16="http://schemas.microsoft.com/office/drawing/2014/main" id="{13212154-2D87-4AA9-BE94-A68C4DEBD6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71" y="5588206"/>
                      <a:ext cx="1108721" cy="1044666"/>
                    </a:xfrm>
                    <a:prstGeom prst="rect">
                      <a:avLst/>
                    </a:prstGeom>
                    <a:noFill/>
                    <a:ln w="19050"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70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Pod 0</a:t>
                      </a:r>
                      <a:endParaRPr lang="ko-KR" altLang="en-US" sz="70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p:txBody>
                </p:sp>
              </p:grp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539522A-E74D-4AA2-986B-8DBC0BB624D3}"/>
                      </a:ext>
                    </a:extLst>
                  </p:cNvPr>
                  <p:cNvSpPr txBox="1"/>
                  <p:nvPr/>
                </p:nvSpPr>
                <p:spPr>
                  <a:xfrm>
                    <a:off x="5726078" y="5369200"/>
                    <a:ext cx="843072" cy="11691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endParaRPr lang="en-US" altLang="ko-KR" sz="5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endParaRPr lang="en-US" altLang="ko-KR" sz="5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endParaRPr lang="en-US" altLang="ko-KR" sz="5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r>
                      <a:rPr lang="en-US" altLang="ko-KR" sz="100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or</a:t>
                    </a:r>
                    <a:endParaRPr lang="ko-KR" altLang="en-US" sz="1000"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p:grpSp>
            <p:pic>
              <p:nvPicPr>
                <p:cNvPr id="92" name="Picture 4" descr="KEDA | Kubernetes Event-driven Autoscaling">
                  <a:extLst>
                    <a:ext uri="{FF2B5EF4-FFF2-40B4-BE49-F238E27FC236}">
                      <a16:creationId xmlns:a16="http://schemas.microsoft.com/office/drawing/2014/main" id="{A0A38343-93B1-4EBC-98B9-127AA86F0D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0813" y="980660"/>
                  <a:ext cx="2115275" cy="2176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1" name="Picture 2" descr="RabbitMQ-icon | Brands RA - RZ">
                <a:extLst>
                  <a:ext uri="{FF2B5EF4-FFF2-40B4-BE49-F238E27FC236}">
                    <a16:creationId xmlns:a16="http://schemas.microsoft.com/office/drawing/2014/main" id="{03CF6462-18C9-4240-B4C9-8D7BF9719A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9638" y="4527139"/>
                <a:ext cx="838273" cy="838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18E5E48-8579-48C2-BA02-F105957BF1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11" y="2442872"/>
              <a:ext cx="3425729" cy="1998032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7F13713-4776-4BA7-951A-0ADFCED84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4393" y="2493435"/>
              <a:ext cx="360702" cy="2937581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Google Shape;188;p27">
            <a:extLst>
              <a:ext uri="{FF2B5EF4-FFF2-40B4-BE49-F238E27FC236}">
                <a16:creationId xmlns:a16="http://schemas.microsoft.com/office/drawing/2014/main" id="{51558E6D-A778-43D8-90BF-B1BFBD39C05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4" name="Google Shape;188;p27">
            <a:extLst>
              <a:ext uri="{FF2B5EF4-FFF2-40B4-BE49-F238E27FC236}">
                <a16:creationId xmlns:a16="http://schemas.microsoft.com/office/drawing/2014/main" id="{AAC95089-1DF4-401B-94C0-57478DD045B5}"/>
              </a:ext>
            </a:extLst>
          </p:cNvPr>
          <p:cNvSpPr txBox="1">
            <a:spLocks/>
          </p:cNvSpPr>
          <p:nvPr/>
        </p:nvSpPr>
        <p:spPr>
          <a:xfrm>
            <a:off x="397255" y="259441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(3)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구축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4" grpId="0" animBg="1"/>
      <p:bldP spid="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A58E07B-FB2D-4CF2-A29D-2B768E30543B}"/>
              </a:ext>
            </a:extLst>
          </p:cNvPr>
          <p:cNvGrpSpPr/>
          <p:nvPr/>
        </p:nvGrpSpPr>
        <p:grpSpPr>
          <a:xfrm>
            <a:off x="3634223" y="2869442"/>
            <a:ext cx="1551191" cy="1580889"/>
            <a:chOff x="1609162" y="1189530"/>
            <a:chExt cx="1931896" cy="20388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82849A9-ADF7-44E8-BCEC-D334AA50A15B}"/>
                </a:ext>
              </a:extLst>
            </p:cNvPr>
            <p:cNvSpPr/>
            <p:nvPr/>
          </p:nvSpPr>
          <p:spPr>
            <a:xfrm>
              <a:off x="1609162" y="1453529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8D416-2DC5-4D26-9E40-7DC9705EBD70}"/>
                </a:ext>
              </a:extLst>
            </p:cNvPr>
            <p:cNvSpPr txBox="1"/>
            <p:nvPr/>
          </p:nvSpPr>
          <p:spPr>
            <a:xfrm>
              <a:off x="1609162" y="1189530"/>
              <a:ext cx="1926045" cy="327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Worker Node(</a:t>
              </a: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대전</a:t>
              </a:r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44CF5F-A485-4308-8F53-CDE6D54EEFEF}"/>
              </a:ext>
            </a:extLst>
          </p:cNvPr>
          <p:cNvGrpSpPr/>
          <p:nvPr/>
        </p:nvGrpSpPr>
        <p:grpSpPr>
          <a:xfrm>
            <a:off x="2004696" y="2864343"/>
            <a:ext cx="1551192" cy="1578881"/>
            <a:chOff x="1609161" y="3548792"/>
            <a:chExt cx="1931898" cy="2036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DE4414A-C9E0-4F7E-83F5-590544AEC1A4}"/>
                </a:ext>
              </a:extLst>
            </p:cNvPr>
            <p:cNvSpPr/>
            <p:nvPr/>
          </p:nvSpPr>
          <p:spPr>
            <a:xfrm>
              <a:off x="1609163" y="3810201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2F1F73-8E1E-4B46-A690-6CE50AEDC6DA}"/>
                </a:ext>
              </a:extLst>
            </p:cNvPr>
            <p:cNvSpPr txBox="1"/>
            <p:nvPr/>
          </p:nvSpPr>
          <p:spPr>
            <a:xfrm>
              <a:off x="1609161" y="3548792"/>
              <a:ext cx="1926044" cy="327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Worker Node(</a:t>
              </a: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서울</a:t>
              </a:r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879D94-F0FE-4BD8-A28A-811D99640BD6}"/>
              </a:ext>
            </a:extLst>
          </p:cNvPr>
          <p:cNvGrpSpPr/>
          <p:nvPr/>
        </p:nvGrpSpPr>
        <p:grpSpPr>
          <a:xfrm>
            <a:off x="1815958" y="903141"/>
            <a:ext cx="5368312" cy="3604796"/>
            <a:chOff x="1374102" y="1337934"/>
            <a:chExt cx="6972040" cy="433053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96C85C-9A10-4B6C-B0B0-F6EFF56EAFC4}"/>
                </a:ext>
              </a:extLst>
            </p:cNvPr>
            <p:cNvSpPr/>
            <p:nvPr/>
          </p:nvSpPr>
          <p:spPr>
            <a:xfrm>
              <a:off x="1452282" y="1622612"/>
              <a:ext cx="6893860" cy="4045858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3C5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8FF8CC-A0FA-4796-8A9D-47181256613A}"/>
                </a:ext>
              </a:extLst>
            </p:cNvPr>
            <p:cNvSpPr txBox="1"/>
            <p:nvPr/>
          </p:nvSpPr>
          <p:spPr>
            <a:xfrm>
              <a:off x="1814640" y="1349771"/>
              <a:ext cx="1920915" cy="3050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Kubernetes Cluster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6" name="Picture 2" descr="Kubernetes | asbubam&amp;#39;s blog on 2dal.com">
              <a:extLst>
                <a:ext uri="{FF2B5EF4-FFF2-40B4-BE49-F238E27FC236}">
                  <a16:creationId xmlns:a16="http://schemas.microsoft.com/office/drawing/2014/main" id="{B0BF4B3E-4C1E-4845-831F-57F9EB651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5" t="7157" r="22213" b="31493"/>
            <a:stretch/>
          </p:blipFill>
          <p:spPr bwMode="auto">
            <a:xfrm>
              <a:off x="1374102" y="1337934"/>
              <a:ext cx="545169" cy="42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519105-7011-46AF-B462-F521BBBB9248}"/>
              </a:ext>
            </a:extLst>
          </p:cNvPr>
          <p:cNvGrpSpPr/>
          <p:nvPr/>
        </p:nvGrpSpPr>
        <p:grpSpPr>
          <a:xfrm>
            <a:off x="5397147" y="2963850"/>
            <a:ext cx="1513061" cy="1476945"/>
            <a:chOff x="6991041" y="3375210"/>
            <a:chExt cx="1884408" cy="190475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655DB0-2FA0-4392-9C37-1BFE4C23A9C3}"/>
                </a:ext>
              </a:extLst>
            </p:cNvPr>
            <p:cNvGrpSpPr/>
            <p:nvPr/>
          </p:nvGrpSpPr>
          <p:grpSpPr>
            <a:xfrm>
              <a:off x="6991041" y="3375210"/>
              <a:ext cx="1884408" cy="1904758"/>
              <a:chOff x="4864127" y="2362643"/>
              <a:chExt cx="1884408" cy="190475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C7D4404-2279-4FD4-A141-1CE3B1B2D247}"/>
                  </a:ext>
                </a:extLst>
              </p:cNvPr>
              <p:cNvSpPr/>
              <p:nvPr/>
            </p:nvSpPr>
            <p:spPr>
              <a:xfrm>
                <a:off x="4946628" y="2673131"/>
                <a:ext cx="1801907" cy="1594270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rgbClr val="FF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3FD3FC-6D00-4496-83FA-58BEE3CBC7AA}"/>
                  </a:ext>
                </a:extLst>
              </p:cNvPr>
              <p:cNvSpPr txBox="1"/>
              <p:nvPr/>
            </p:nvSpPr>
            <p:spPr>
              <a:xfrm>
                <a:off x="5222100" y="2400952"/>
                <a:ext cx="1526435" cy="327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000">
                    <a:solidFill>
                      <a:schemeClr val="tx1"/>
                    </a:solidFill>
                    <a:latin typeface="+mn-ea"/>
                  </a:rPr>
                  <a:t>HPC(</a:t>
                </a:r>
                <a:r>
                  <a:rPr lang="ko-KR" altLang="en-US" sz="1000">
                    <a:solidFill>
                      <a:schemeClr val="tx1"/>
                    </a:solidFill>
                    <a:latin typeface="+mn-ea"/>
                  </a:rPr>
                  <a:t>성남</a:t>
                </a:r>
                <a:r>
                  <a:rPr lang="en-US" altLang="ko-KR" sz="100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000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22" name="Picture 2" descr="2020 ICT 기기산업 페스티벌 전시회">
                <a:extLst>
                  <a:ext uri="{FF2B5EF4-FFF2-40B4-BE49-F238E27FC236}">
                    <a16:creationId xmlns:a16="http://schemas.microsoft.com/office/drawing/2014/main" id="{F178F668-FA46-4738-8F00-C6271ED3E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20" t="36471" r="73709" b="40859"/>
              <a:stretch/>
            </p:blipFill>
            <p:spPr bwMode="auto">
              <a:xfrm>
                <a:off x="4864127" y="2362643"/>
                <a:ext cx="383409" cy="384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4CAFBBE-6EE6-4193-A0F2-8502C3A4ECC4}"/>
                </a:ext>
              </a:extLst>
            </p:cNvPr>
            <p:cNvSpPr/>
            <p:nvPr/>
          </p:nvSpPr>
          <p:spPr>
            <a:xfrm>
              <a:off x="7093113" y="4886849"/>
              <a:ext cx="1773191" cy="384397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+mn-ea"/>
                </a:rPr>
                <a:t>Nvidia-docker</a:t>
              </a:r>
            </a:p>
            <a:p>
              <a:pPr algn="ctr"/>
              <a:r>
                <a:rPr lang="en-US" altLang="ko-KR" sz="900">
                  <a:solidFill>
                    <a:schemeClr val="tx1"/>
                  </a:solidFill>
                  <a:latin typeface="+mn-ea"/>
                </a:rPr>
                <a:t>(CUDA)</a:t>
              </a:r>
              <a:endParaRPr lang="ko-KR" altLang="en-US" sz="9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F203A-EBC3-4D9F-BFA5-845D51F8C054}"/>
              </a:ext>
            </a:extLst>
          </p:cNvPr>
          <p:cNvGrpSpPr/>
          <p:nvPr/>
        </p:nvGrpSpPr>
        <p:grpSpPr>
          <a:xfrm>
            <a:off x="1756363" y="480476"/>
            <a:ext cx="7701962" cy="4143479"/>
            <a:chOff x="1299881" y="800939"/>
            <a:chExt cx="9592238" cy="501715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CA4FB62-FAE0-484D-94FB-981024874269}"/>
                </a:ext>
              </a:extLst>
            </p:cNvPr>
            <p:cNvSpPr/>
            <p:nvPr/>
          </p:nvSpPr>
          <p:spPr>
            <a:xfrm>
              <a:off x="1299881" y="1184789"/>
              <a:ext cx="8991601" cy="4633305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22C783-22EB-4335-9032-4A3E2B51CDEB}"/>
                </a:ext>
              </a:extLst>
            </p:cNvPr>
            <p:cNvSpPr txBox="1"/>
            <p:nvPr/>
          </p:nvSpPr>
          <p:spPr>
            <a:xfrm>
              <a:off x="9165699" y="866409"/>
              <a:ext cx="1726420" cy="316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50" b="1">
                  <a:solidFill>
                    <a:schemeClr val="tx1"/>
                  </a:solidFill>
                  <a:latin typeface="+mn-ea"/>
                </a:rPr>
                <a:t>KOREN </a:t>
              </a:r>
              <a:r>
                <a:rPr lang="ko-KR" altLang="en-US" sz="1050" b="1">
                  <a:solidFill>
                    <a:schemeClr val="tx1"/>
                  </a:solidFill>
                  <a:latin typeface="+mn-ea"/>
                </a:rPr>
                <a:t>망</a:t>
              </a:r>
            </a:p>
          </p:txBody>
        </p:sp>
        <p:pic>
          <p:nvPicPr>
            <p:cNvPr id="26" name="Picture 2" descr="KOREN - 2018 NET 챌린지 캠프 | Facebook">
              <a:extLst>
                <a:ext uri="{FF2B5EF4-FFF2-40B4-BE49-F238E27FC236}">
                  <a16:creationId xmlns:a16="http://schemas.microsoft.com/office/drawing/2014/main" id="{9A40AACC-D85D-47DB-B81E-182FF709A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67" b="98667" l="4889" r="99556">
                          <a14:foregroundMark x1="32000" y1="11556" x2="32000" y2="11556"/>
                          <a14:foregroundMark x1="44000" y1="9778" x2="36444" y2="20889"/>
                          <a14:foregroundMark x1="56000" y1="10222" x2="60889" y2="5778"/>
                          <a14:foregroundMark x1="52000" y1="10222" x2="49333" y2="12444"/>
                          <a14:foregroundMark x1="83556" y1="51556" x2="76000" y2="40000"/>
                          <a14:foregroundMark x1="73778" y1="62222" x2="62222" y2="51111"/>
                          <a14:foregroundMark x1="73778" y1="50222" x2="85333" y2="55111"/>
                          <a14:foregroundMark x1="85778" y1="60444" x2="85778" y2="65333"/>
                          <a14:foregroundMark x1="87111" y1="64000" x2="91111" y2="49778"/>
                          <a14:foregroundMark x1="93333" y1="41333" x2="93333" y2="41333"/>
                          <a14:foregroundMark x1="95111" y1="48889" x2="95111" y2="44444"/>
                          <a14:foregroundMark x1="83556" y1="89778" x2="70222" y2="77778"/>
                          <a14:foregroundMark x1="68444" y1="79556" x2="56444" y2="63556"/>
                          <a14:foregroundMark x1="80000" y1="92444" x2="85333" y2="95111"/>
                          <a14:foregroundMark x1="85778" y1="88889" x2="99556" y2="93778"/>
                          <a14:foregroundMark x1="92000" y1="96000" x2="93778" y2="99111"/>
                          <a14:foregroundMark x1="37333" y1="81778" x2="43111" y2="92889"/>
                          <a14:foregroundMark x1="8444" y1="64000" x2="4889" y2="42667"/>
                          <a14:foregroundMark x1="47111" y1="4000" x2="47111" y2="2667"/>
                          <a14:foregroundMark x1="58222" y1="9333" x2="66222" y2="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932" y="800939"/>
              <a:ext cx="383229" cy="38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그래픽 26" descr="보안 카메라 단색으로 채워진">
            <a:extLst>
              <a:ext uri="{FF2B5EF4-FFF2-40B4-BE49-F238E27FC236}">
                <a16:creationId xmlns:a16="http://schemas.microsoft.com/office/drawing/2014/main" id="{725B61F3-1C2F-44F0-8A17-4B5BAC467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32547" y="3572462"/>
            <a:ext cx="422784" cy="37955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2410B1-ADAC-419D-A9AD-A19E6201CF75}"/>
              </a:ext>
            </a:extLst>
          </p:cNvPr>
          <p:cNvGrpSpPr/>
          <p:nvPr/>
        </p:nvGrpSpPr>
        <p:grpSpPr>
          <a:xfrm>
            <a:off x="3082850" y="1178514"/>
            <a:ext cx="3007454" cy="1325058"/>
            <a:chOff x="1609161" y="3521360"/>
            <a:chExt cx="1931898" cy="210878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3291BA7-9296-42B4-9723-D42DC5B9356E}"/>
                </a:ext>
              </a:extLst>
            </p:cNvPr>
            <p:cNvSpPr/>
            <p:nvPr/>
          </p:nvSpPr>
          <p:spPr>
            <a:xfrm>
              <a:off x="1609163" y="3855337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43F18-0C47-436C-B51C-CFE12A0EFE88}"/>
                </a:ext>
              </a:extLst>
            </p:cNvPr>
            <p:cNvSpPr txBox="1"/>
            <p:nvPr/>
          </p:nvSpPr>
          <p:spPr>
            <a:xfrm>
              <a:off x="1609161" y="3521360"/>
              <a:ext cx="1726419" cy="404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Master Node(</a:t>
              </a: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서울</a:t>
              </a:r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09609C-65AC-428E-B109-4527A27C947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 rot="5400000">
            <a:off x="3501876" y="1779639"/>
            <a:ext cx="360771" cy="1808637"/>
          </a:xfrm>
          <a:prstGeom prst="bentConnector3">
            <a:avLst>
              <a:gd name="adj1" fmla="val 55761"/>
            </a:avLst>
          </a:prstGeom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6056509-341C-454E-A897-A7765073DA8C}"/>
              </a:ext>
            </a:extLst>
          </p:cNvPr>
          <p:cNvCxnSpPr>
            <a:cxnSpLocks/>
            <a:stCxn id="29" idx="2"/>
            <a:endCxn id="21" idx="0"/>
          </p:cNvCxnSpPr>
          <p:nvPr/>
        </p:nvCxnSpPr>
        <p:spPr>
          <a:xfrm rot="16200000" flipH="1">
            <a:off x="5196995" y="1893156"/>
            <a:ext cx="489983" cy="1710814"/>
          </a:xfrm>
          <a:prstGeom prst="bentConnector3">
            <a:avLst>
              <a:gd name="adj1" fmla="val 41517"/>
            </a:avLst>
          </a:prstGeom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99DF264-A28C-477D-8B54-974464D27A74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4324987" y="2607848"/>
            <a:ext cx="344078" cy="179111"/>
          </a:xfrm>
          <a:prstGeom prst="bentConnector3">
            <a:avLst/>
          </a:prstGeom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109C56-2BA9-449C-8F26-ED199C30DEF1}"/>
              </a:ext>
            </a:extLst>
          </p:cNvPr>
          <p:cNvGrpSpPr/>
          <p:nvPr/>
        </p:nvGrpSpPr>
        <p:grpSpPr>
          <a:xfrm>
            <a:off x="7259091" y="934100"/>
            <a:ext cx="1594904" cy="1792173"/>
            <a:chOff x="1609163" y="3511587"/>
            <a:chExt cx="1986338" cy="285218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38E3E30-7B2E-4CC9-A21E-F5F258ADEB2C}"/>
                </a:ext>
              </a:extLst>
            </p:cNvPr>
            <p:cNvSpPr/>
            <p:nvPr/>
          </p:nvSpPr>
          <p:spPr>
            <a:xfrm>
              <a:off x="1609163" y="3855336"/>
              <a:ext cx="1931896" cy="2508438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25E89D-B8EF-4F73-AA46-4981C4FEB0CD}"/>
                </a:ext>
              </a:extLst>
            </p:cNvPr>
            <p:cNvSpPr txBox="1"/>
            <p:nvPr/>
          </p:nvSpPr>
          <p:spPr>
            <a:xfrm>
              <a:off x="1869083" y="3511587"/>
              <a:ext cx="1726418" cy="4040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PaaS-TA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37" name="Picture 6" descr="Apache Logo">
            <a:extLst>
              <a:ext uri="{FF2B5EF4-FFF2-40B4-BE49-F238E27FC236}">
                <a16:creationId xmlns:a16="http://schemas.microsoft.com/office/drawing/2014/main" id="{506B58D6-4495-40C9-B48A-657B6071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96" b="90000" l="1000" r="97111">
                        <a14:foregroundMark x1="7778" y1="41739" x2="5111" y2="60435"/>
                        <a14:foregroundMark x1="11444" y1="53696" x2="13889" y2="43043"/>
                        <a14:foregroundMark x1="19444" y1="8696" x2="19444" y2="8696"/>
                        <a14:foregroundMark x1="3111" y1="65435" x2="3111" y2="65435"/>
                        <a14:foregroundMark x1="6444" y1="67826" x2="6444" y2="67826"/>
                        <a14:foregroundMark x1="5667" y1="69565" x2="6444" y2="64130"/>
                        <a14:foregroundMark x1="7111" y1="66304" x2="9444" y2="65217"/>
                        <a14:foregroundMark x1="4058" y1="63892" x2="3333" y2="67391"/>
                        <a14:foregroundMark x1="5000" y1="59348" x2="4113" y2="63627"/>
                        <a14:foregroundMark x1="6444" y1="64130" x2="5444" y2="71304"/>
                        <a14:foregroundMark x1="2722" y1="77992" x2="1444" y2="83261"/>
                        <a14:foregroundMark x1="4133" y1="72174" x2="4028" y2="72606"/>
                        <a14:foregroundMark x1="5556" y1="66304" x2="4133" y2="72174"/>
                        <a14:foregroundMark x1="2988" y1="72174" x2="5444" y2="55652"/>
                        <a14:foregroundMark x1="26333" y1="51522" x2="26333" y2="51522"/>
                        <a14:foregroundMark x1="39000" y1="49783" x2="39000" y2="49783"/>
                        <a14:foregroundMark x1="50889" y1="51087" x2="50889" y2="51087"/>
                        <a14:foregroundMark x1="61556" y1="51087" x2="61556" y2="51087"/>
                        <a14:foregroundMark x1="77667" y1="46522" x2="77667" y2="46522"/>
                        <a14:foregroundMark x1="91000" y1="45435" x2="91000" y2="45435"/>
                        <a14:foregroundMark x1="91333" y1="42826" x2="91333" y2="42826"/>
                        <a14:foregroundMark x1="91333" y1="41304" x2="91000" y2="34783"/>
                        <a14:foregroundMark x1="91333" y1="34130" x2="93222" y2="33478"/>
                        <a14:foregroundMark x1="95111" y1="46739" x2="97111" y2="46739"/>
                        <a14:foregroundMark x1="7333" y1="65217" x2="6333" y2="70217"/>
                        <a14:foregroundMark x1="76889" y1="46957" x2="76222" y2="45217"/>
                        <a14:foregroundMark x1="6444" y1="55217" x2="3667" y2="65435"/>
                        <a14:foregroundMark x1="2831" y1="70256" x2="2740" y2="71065"/>
                        <a14:foregroundMark x1="3508" y1="64242" x2="2903" y2="69620"/>
                        <a14:foregroundMark x1="3763" y1="62009" x2="4111" y2="58913"/>
                        <a14:foregroundMark x1="2889" y1="69783" x2="3512" y2="64237"/>
                        <a14:foregroundMark x1="2889" y1="65435" x2="2719" y2="65043"/>
                        <a14:foregroundMark x1="4667" y1="63478" x2="4333" y2="61739"/>
                        <a14:foregroundMark x1="7222" y1="63261" x2="8778" y2="67391"/>
                        <a14:foregroundMark x1="8222" y1="65217" x2="11222" y2="63478"/>
                        <a14:foregroundMark x1="11444" y1="61087" x2="9111" y2="66739"/>
                        <a14:foregroundMark x1="9000" y1="67174" x2="7889" y2="68043"/>
                        <a14:backgroundMark x1="1556" y1="65435" x2="556" y2="61522"/>
                        <a14:backgroundMark x1="1222" y1="62391" x2="1222" y2="62391"/>
                        <a14:backgroundMark x1="1889" y1="62826" x2="1889" y2="62826"/>
                        <a14:backgroundMark x1="1444" y1="61522" x2="1444" y2="61522"/>
                        <a14:backgroundMark x1="1444" y1="61522" x2="1667" y2="63696"/>
                        <a14:backgroundMark x1="1889" y1="63913" x2="2333" y2="65435"/>
                        <a14:backgroundMark x1="1889" y1="63696" x2="1000" y2="60652"/>
                        <a14:backgroundMark x1="1556" y1="74783" x2="1111" y2="84130"/>
                        <a14:backgroundMark x1="1889" y1="73261" x2="2222" y2="72826"/>
                        <a14:backgroundMark x1="2556" y1="72174" x2="2556" y2="72174"/>
                        <a14:backgroundMark x1="2667" y1="71957" x2="2667" y2="71957"/>
                        <a14:backgroundMark x1="2111" y1="73043" x2="2111" y2="75652"/>
                        <a14:backgroundMark x1="2889" y1="71957" x2="2556" y2="74130"/>
                        <a14:backgroundMark x1="2889" y1="71522" x2="2444" y2="71522"/>
                        <a14:backgroundMark x1="3444" y1="73043" x2="3333" y2="7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40" y="1642396"/>
            <a:ext cx="686720" cy="33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HP, PHP png | PNGEgg">
            <a:extLst>
              <a:ext uri="{FF2B5EF4-FFF2-40B4-BE49-F238E27FC236}">
                <a16:creationId xmlns:a16="http://schemas.microsoft.com/office/drawing/2014/main" id="{EB3C4ACD-18E2-468A-9DC4-4498EC4C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4524" l="9778" r="90667">
                        <a14:foregroundMark x1="47333" y1="11905" x2="50333" y2="10952"/>
                        <a14:foregroundMark x1="9778" y1="47619" x2="9778" y2="47619"/>
                        <a14:foregroundMark x1="49111" y1="94524" x2="51444" y2="93571"/>
                        <a14:foregroundMark x1="90667" y1="48333" x2="90667" y2="48333"/>
                        <a14:foregroundMark x1="86556" y1="46190" x2="27333" y2="35476"/>
                        <a14:foregroundMark x1="27333" y1="35476" x2="27556" y2="62143"/>
                        <a14:foregroundMark x1="27556" y1="62143" x2="60444" y2="65714"/>
                        <a14:foregroundMark x1="60444" y1="65714" x2="65111" y2="64524"/>
                        <a14:foregroundMark x1="85111" y1="61667" x2="52000" y2="79048"/>
                        <a14:foregroundMark x1="50889" y1="79048" x2="28000" y2="70714"/>
                        <a14:foregroundMark x1="41333" y1="77619" x2="14333" y2="50952"/>
                        <a14:foregroundMark x1="16667" y1="50476" x2="25667" y2="19762"/>
                        <a14:foregroundMark x1="26222" y1="19286" x2="56000" y2="10476"/>
                        <a14:foregroundMark x1="54778" y1="14048" x2="32333" y2="31905"/>
                        <a14:foregroundMark x1="60778" y1="19762" x2="80111" y2="39048"/>
                        <a14:foregroundMark x1="54333" y1="21905" x2="57556" y2="31667"/>
                        <a14:foregroundMark x1="57556" y1="31667" x2="68889" y2="48095"/>
                        <a14:foregroundMark x1="59667" y1="20000" x2="73444" y2="34762"/>
                        <a14:foregroundMark x1="65111" y1="15000" x2="84222" y2="32857"/>
                        <a14:foregroundMark x1="83444" y1="65952" x2="75444" y2="83095"/>
                        <a14:foregroundMark x1="34333" y1="45476" x2="33556" y2="3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222" y="1446515"/>
            <a:ext cx="529555" cy="2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D0F1610-8997-4B91-B023-7FF7CC88401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494" y="1435281"/>
            <a:ext cx="435934" cy="4209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669B7C1-A31F-4C5D-961E-B5A32B8A4518}"/>
              </a:ext>
            </a:extLst>
          </p:cNvPr>
          <p:cNvGrpSpPr/>
          <p:nvPr/>
        </p:nvGrpSpPr>
        <p:grpSpPr>
          <a:xfrm>
            <a:off x="8240851" y="2186628"/>
            <a:ext cx="443081" cy="592653"/>
            <a:chOff x="10488161" y="2592493"/>
            <a:chExt cx="551826" cy="764321"/>
          </a:xfrm>
        </p:grpSpPr>
        <p:pic>
          <p:nvPicPr>
            <p:cNvPr id="41" name="그래픽 40" descr="데이터베이스 윤곽선">
              <a:extLst>
                <a:ext uri="{FF2B5EF4-FFF2-40B4-BE49-F238E27FC236}">
                  <a16:creationId xmlns:a16="http://schemas.microsoft.com/office/drawing/2014/main" id="{8EB485C8-E12F-46A4-B4FB-1356C35E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488161" y="2592493"/>
              <a:ext cx="542924" cy="5429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9D23D2-7A7C-48A7-9002-50E8AAE8FA30}"/>
                </a:ext>
              </a:extLst>
            </p:cNvPr>
            <p:cNvSpPr txBox="1"/>
            <p:nvPr/>
          </p:nvSpPr>
          <p:spPr>
            <a:xfrm>
              <a:off x="10557224" y="3029349"/>
              <a:ext cx="482763" cy="3274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DB</a:t>
              </a:r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2BFEFD-B9FD-4C21-BF41-74DB58CEC64B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8454460" y="1913673"/>
            <a:ext cx="4358" cy="27295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D794BF-EDB7-4AB2-9D17-B28F33AD5CD5}"/>
              </a:ext>
            </a:extLst>
          </p:cNvPr>
          <p:cNvCxnSpPr>
            <a:cxnSpLocks/>
          </p:cNvCxnSpPr>
          <p:nvPr/>
        </p:nvCxnSpPr>
        <p:spPr>
          <a:xfrm>
            <a:off x="7972736" y="1645772"/>
            <a:ext cx="26375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949635-D028-46E4-A0E4-CA8F4977FC5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64" y="1514026"/>
            <a:ext cx="317583" cy="278858"/>
          </a:xfrm>
          <a:prstGeom prst="rect">
            <a:avLst/>
          </a:prstGeom>
        </p:spPr>
      </p:pic>
      <p:pic>
        <p:nvPicPr>
          <p:cNvPr id="46" name="Picture 4" descr="KEDA | Kubernetes Event-driven Autoscaling">
            <a:extLst>
              <a:ext uri="{FF2B5EF4-FFF2-40B4-BE49-F238E27FC236}">
                <a16:creationId xmlns:a16="http://schemas.microsoft.com/office/drawing/2014/main" id="{2A069608-77AB-4E62-AC49-0BD89244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647" y="1460868"/>
            <a:ext cx="520456" cy="5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E2FCAFC-1AF4-4CA5-863E-6D4EC23AA4E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33" y="1517513"/>
            <a:ext cx="317583" cy="274695"/>
          </a:xfrm>
          <a:prstGeom prst="rect">
            <a:avLst/>
          </a:prstGeom>
        </p:spPr>
      </p:pic>
      <p:pic>
        <p:nvPicPr>
          <p:cNvPr id="49" name="Picture 10" descr="RabbitMQ 클러스터 구성하기 :: 조은우 개발 블로그">
            <a:extLst>
              <a:ext uri="{FF2B5EF4-FFF2-40B4-BE49-F238E27FC236}">
                <a16:creationId xmlns:a16="http://schemas.microsoft.com/office/drawing/2014/main" id="{4745F062-D778-4756-AA03-C158DE176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4762" b="97381" l="7381" r="42619">
                        <a14:foregroundMark x1="9286" y1="7143" x2="11905" y2="23333"/>
                        <a14:foregroundMark x1="23333" y1="4762" x2="26905" y2="5952"/>
                        <a14:foregroundMark x1="7857" y1="7381" x2="7381" y2="10000"/>
                        <a14:foregroundMark x1="42976" y1="51905" x2="42976" y2="51905"/>
                        <a14:foregroundMark x1="8214" y1="90238" x2="8214" y2="90238"/>
                        <a14:foregroundMark x1="11429" y1="95000" x2="11429" y2="95000"/>
                        <a14:foregroundMark x1="15476" y1="92619" x2="15476" y2="92619"/>
                        <a14:foregroundMark x1="16786" y1="88810" x2="16786" y2="88810"/>
                        <a14:foregroundMark x1="21310" y1="89762" x2="21310" y2="89762"/>
                        <a14:foregroundMark x1="25595" y1="89524" x2="25595" y2="89524"/>
                        <a14:foregroundMark x1="25595" y1="84286" x2="25595" y2="84286"/>
                        <a14:foregroundMark x1="27857" y1="88333" x2="27857" y2="88333"/>
                        <a14:foregroundMark x1="41429" y1="93810" x2="41429" y2="93810"/>
                        <a14:foregroundMark x1="41429" y1="91905" x2="41429" y2="91905"/>
                        <a14:foregroundMark x1="41429" y1="91190" x2="41429" y2="91190"/>
                        <a14:foregroundMark x1="41548" y1="89762" x2="41548" y2="89762"/>
                        <a14:foregroundMark x1="41429" y1="88095" x2="41429" y2="88095"/>
                        <a14:foregroundMark x1="40952" y1="85000" x2="40952" y2="85000"/>
                        <a14:foregroundMark x1="41548" y1="97381" x2="41548" y2="97381"/>
                        <a14:foregroundMark x1="33452" y1="96667" x2="33452" y2="96667"/>
                        <a14:foregroundMark x1="30833" y1="84048" x2="30833" y2="84048"/>
                        <a14:foregroundMark x1="35714" y1="88095" x2="35714" y2="88095"/>
                        <a14:foregroundMark x1="36071" y1="93333" x2="36071" y2="93333"/>
                        <a14:foregroundMark x1="35952" y1="95714" x2="35952" y2="95714"/>
                        <a14:foregroundMark x1="35952" y1="91429" x2="35952" y2="91429"/>
                        <a14:foregroundMark x1="36071" y1="90238" x2="36071" y2="90238"/>
                        <a14:foregroundMark x1="36071" y1="96667" x2="36071" y2="96667"/>
                        <a14:backgroundMark x1="31310" y1="87857" x2="31310" y2="87857"/>
                        <a14:backgroundMark x1="31071" y1="86667" x2="31071" y2="86667"/>
                        <a14:backgroundMark x1="35595" y1="88571" x2="35595" y2="8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2" r="53356" b="16927"/>
          <a:stretch/>
        </p:blipFill>
        <p:spPr bwMode="auto">
          <a:xfrm>
            <a:off x="4534377" y="1706525"/>
            <a:ext cx="419767" cy="40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FD96D50-FA72-470C-8E77-C56426D6FF56}"/>
              </a:ext>
            </a:extLst>
          </p:cNvPr>
          <p:cNvSpPr/>
          <p:nvPr/>
        </p:nvSpPr>
        <p:spPr>
          <a:xfrm>
            <a:off x="3160681" y="1446515"/>
            <a:ext cx="870969" cy="40974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36EF07-8EA6-4546-965D-2D5D5D34F199}"/>
              </a:ext>
            </a:extLst>
          </p:cNvPr>
          <p:cNvSpPr txBox="1"/>
          <p:nvPr/>
        </p:nvSpPr>
        <p:spPr>
          <a:xfrm>
            <a:off x="3203757" y="1821863"/>
            <a:ext cx="7697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tx1"/>
                </a:solidFill>
                <a:latin typeface="+mn-ea"/>
                <a:ea typeface="+mn-ea"/>
              </a:rPr>
              <a:t>Monitoring</a:t>
            </a:r>
            <a:endParaRPr lang="ko-KR" altLang="en-US" sz="9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6312B3-223E-4090-8DFE-9D1B8E5223D9}"/>
              </a:ext>
            </a:extLst>
          </p:cNvPr>
          <p:cNvSpPr txBox="1"/>
          <p:nvPr/>
        </p:nvSpPr>
        <p:spPr>
          <a:xfrm>
            <a:off x="4375933" y="209088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+mn-ea"/>
                <a:ea typeface="+mn-ea"/>
              </a:rPr>
              <a:t>RabbitMQ 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+mn-ea"/>
                <a:ea typeface="+mn-ea"/>
              </a:rPr>
              <a:t>Server</a:t>
            </a:r>
            <a:endParaRPr lang="ko-KR" altLang="en-US" sz="90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3" name="그래픽 52" descr="보안 카메라 단색으로 채워진">
            <a:extLst>
              <a:ext uri="{FF2B5EF4-FFF2-40B4-BE49-F238E27FC236}">
                <a16:creationId xmlns:a16="http://schemas.microsoft.com/office/drawing/2014/main" id="{A667CEFD-FC78-4A0A-B241-699F653D47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4368" y="4744907"/>
            <a:ext cx="435427" cy="37955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5D4F868-1E23-4E3A-AA15-D5BE5F540322}"/>
              </a:ext>
            </a:extLst>
          </p:cNvPr>
          <p:cNvSpPr/>
          <p:nvPr/>
        </p:nvSpPr>
        <p:spPr>
          <a:xfrm>
            <a:off x="2305745" y="3786529"/>
            <a:ext cx="449444" cy="40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>
                <a:solidFill>
                  <a:schemeClr val="tx1"/>
                </a:solidFill>
                <a:latin typeface="+mn-ea"/>
              </a:rPr>
              <a:t>Pod 1</a:t>
            </a:r>
            <a:endParaRPr lang="ko-KR" altLang="en-US" sz="7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BFA6E2-AB06-4A02-809F-B6F0F379A1C3}"/>
              </a:ext>
            </a:extLst>
          </p:cNvPr>
          <p:cNvSpPr txBox="1"/>
          <p:nvPr/>
        </p:nvSpPr>
        <p:spPr>
          <a:xfrm>
            <a:off x="2119250" y="4188070"/>
            <a:ext cx="876417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tx1"/>
                </a:solidFill>
                <a:latin typeface="+mn-ea"/>
              </a:rPr>
              <a:t>움직임 감지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CCFB6EA-C601-4336-A6B1-63B6057F166F}"/>
              </a:ext>
            </a:extLst>
          </p:cNvPr>
          <p:cNvSpPr/>
          <p:nvPr/>
        </p:nvSpPr>
        <p:spPr>
          <a:xfrm>
            <a:off x="3860935" y="3800782"/>
            <a:ext cx="449444" cy="40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>
                <a:solidFill>
                  <a:schemeClr val="tx1"/>
                </a:solidFill>
                <a:latin typeface="+mn-ea"/>
              </a:rPr>
              <a:t>Pod 1</a:t>
            </a:r>
            <a:endParaRPr lang="ko-KR" altLang="en-US" sz="7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970A2D-A94C-41AA-93FF-85EA5489BDDB}"/>
              </a:ext>
            </a:extLst>
          </p:cNvPr>
          <p:cNvSpPr txBox="1"/>
          <p:nvPr/>
        </p:nvSpPr>
        <p:spPr>
          <a:xfrm>
            <a:off x="3674440" y="4202323"/>
            <a:ext cx="876417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tx1"/>
                </a:solidFill>
                <a:latin typeface="+mn-ea"/>
              </a:rPr>
              <a:t>움직임 감지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9C62BC9-AE4D-4990-89B2-83FAE184AFD7}"/>
              </a:ext>
            </a:extLst>
          </p:cNvPr>
          <p:cNvCxnSpPr>
            <a:stCxn id="27" idx="3"/>
          </p:cNvCxnSpPr>
          <p:nvPr/>
        </p:nvCxnSpPr>
        <p:spPr>
          <a:xfrm flipH="1">
            <a:off x="497386" y="3762238"/>
            <a:ext cx="535161" cy="60460"/>
          </a:xfrm>
          <a:prstGeom prst="line">
            <a:avLst/>
          </a:prstGeom>
          <a:ln w="28575">
            <a:solidFill>
              <a:srgbClr val="7599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E2EE48D-5DF9-44D9-A022-280C5FB75CCC}"/>
              </a:ext>
            </a:extLst>
          </p:cNvPr>
          <p:cNvCxnSpPr>
            <a:cxnSpLocks/>
          </p:cNvCxnSpPr>
          <p:nvPr/>
        </p:nvCxnSpPr>
        <p:spPr>
          <a:xfrm flipH="1">
            <a:off x="939877" y="3832411"/>
            <a:ext cx="155720" cy="388319"/>
          </a:xfrm>
          <a:prstGeom prst="line">
            <a:avLst/>
          </a:prstGeom>
          <a:ln w="28575">
            <a:solidFill>
              <a:srgbClr val="7599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A9D7F4D-2909-4217-ADDD-BE7E1BEFA6B6}"/>
              </a:ext>
            </a:extLst>
          </p:cNvPr>
          <p:cNvSpPr txBox="1"/>
          <p:nvPr/>
        </p:nvSpPr>
        <p:spPr>
          <a:xfrm>
            <a:off x="2321641" y="3472026"/>
            <a:ext cx="9316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+mn-ea"/>
                <a:ea typeface="+mn-ea"/>
              </a:rPr>
              <a:t>움직임 감지</a:t>
            </a:r>
            <a:r>
              <a:rPr lang="en-US" altLang="ko-KR" sz="1000">
                <a:solidFill>
                  <a:schemeClr val="tx1"/>
                </a:solidFill>
                <a:latin typeface="+mn-ea"/>
                <a:ea typeface="+mn-ea"/>
              </a:rPr>
              <a:t>!</a:t>
            </a:r>
            <a:endParaRPr lang="ko-KR" altLang="en-US" sz="1000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9CF325B-63B7-49BB-A0D3-4AF39FD99FB3}"/>
              </a:ext>
            </a:extLst>
          </p:cNvPr>
          <p:cNvCxnSpPr/>
          <p:nvPr/>
        </p:nvCxnSpPr>
        <p:spPr>
          <a:xfrm>
            <a:off x="1455331" y="3762238"/>
            <a:ext cx="850414" cy="24349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38F9F09-E3E2-4C8A-A225-EA827F180400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4112649" y="4433155"/>
            <a:ext cx="191719" cy="31893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래픽 62" descr="자동차 단색으로 채워진">
            <a:extLst>
              <a:ext uri="{FF2B5EF4-FFF2-40B4-BE49-F238E27FC236}">
                <a16:creationId xmlns:a16="http://schemas.microsoft.com/office/drawing/2014/main" id="{DB54AF99-DB68-42BE-B2C9-BF20189689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856906" y="3759186"/>
            <a:ext cx="734205" cy="709024"/>
          </a:xfrm>
          <a:prstGeom prst="rect">
            <a:avLst/>
          </a:prstGeom>
        </p:spPr>
      </p:pic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F1A3D282-75DE-4741-93DE-F19DA4F5889D}"/>
              </a:ext>
            </a:extLst>
          </p:cNvPr>
          <p:cNvSpPr/>
          <p:nvPr/>
        </p:nvSpPr>
        <p:spPr>
          <a:xfrm rot="19134222">
            <a:off x="2606491" y="2942127"/>
            <a:ext cx="2033613" cy="1874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4A806065-B24F-42F7-80B0-B76A13CDFEA8}"/>
              </a:ext>
            </a:extLst>
          </p:cNvPr>
          <p:cNvSpPr/>
          <p:nvPr/>
        </p:nvSpPr>
        <p:spPr>
          <a:xfrm rot="3140191">
            <a:off x="4788636" y="2803323"/>
            <a:ext cx="1158347" cy="19411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F5A9FCB-10B2-498D-A321-D4AB63983ED6}"/>
              </a:ext>
            </a:extLst>
          </p:cNvPr>
          <p:cNvGrpSpPr/>
          <p:nvPr/>
        </p:nvGrpSpPr>
        <p:grpSpPr>
          <a:xfrm>
            <a:off x="5371909" y="3369068"/>
            <a:ext cx="1225631" cy="721185"/>
            <a:chOff x="6941781" y="4220131"/>
            <a:chExt cx="1526435" cy="93008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B64205F-C163-4AB6-B2D2-705E7F665514}"/>
                </a:ext>
              </a:extLst>
            </p:cNvPr>
            <p:cNvSpPr/>
            <p:nvPr/>
          </p:nvSpPr>
          <p:spPr>
            <a:xfrm>
              <a:off x="7425576" y="4220131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Pod 1</a:t>
              </a:r>
              <a:endParaRPr lang="ko-KR" altLang="en-US" sz="70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9069F4-872D-4576-9D71-2B963AF5C9EF}"/>
                </a:ext>
              </a:extLst>
            </p:cNvPr>
            <p:cNvSpPr txBox="1"/>
            <p:nvPr/>
          </p:nvSpPr>
          <p:spPr>
            <a:xfrm>
              <a:off x="6941781" y="4713595"/>
              <a:ext cx="1526435" cy="436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  <a:latin typeface="+mn-ea"/>
                </a:rPr>
                <a:t>딥러닝</a:t>
              </a:r>
              <a:endParaRPr lang="en-US" altLang="ko-KR" sz="80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80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800">
                  <a:solidFill>
                    <a:schemeClr val="tx1"/>
                  </a:solidFill>
                  <a:latin typeface="+mn-ea"/>
                </a:rPr>
                <a:t>상황 추론</a:t>
              </a:r>
              <a:r>
                <a:rPr lang="en-US" altLang="ko-KR" sz="800">
                  <a:solidFill>
                    <a:schemeClr val="tx1"/>
                  </a:solidFill>
                  <a:latin typeface="+mn-ea"/>
                </a:rPr>
                <a:t>)</a:t>
              </a: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DE9B4D7-CE6E-4672-8A5F-6298A8C43AB4}"/>
              </a:ext>
            </a:extLst>
          </p:cNvPr>
          <p:cNvCxnSpPr>
            <a:cxnSpLocks/>
          </p:cNvCxnSpPr>
          <p:nvPr/>
        </p:nvCxnSpPr>
        <p:spPr>
          <a:xfrm flipH="1">
            <a:off x="5028965" y="1864038"/>
            <a:ext cx="337242" cy="14625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14" descr="PaaS-TA">
            <a:extLst>
              <a:ext uri="{FF2B5EF4-FFF2-40B4-BE49-F238E27FC236}">
                <a16:creationId xmlns:a16="http://schemas.microsoft.com/office/drawing/2014/main" id="{0CC02983-C836-455B-8F07-1263324B3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2245" b="71429" l="11605" r="47160">
                        <a14:foregroundMark x1="15802" y1="32653" x2="15802" y2="32653"/>
                        <a14:foregroundMark x1="14568" y1="57551" x2="14568" y2="57551"/>
                        <a14:foregroundMark x1="14568" y1="51837" x2="14568" y2="51837"/>
                        <a14:foregroundMark x1="16543" y1="51837" x2="16543" y2="51837"/>
                        <a14:foregroundMark x1="18025" y1="53061" x2="18025" y2="53061"/>
                        <a14:foregroundMark x1="19506" y1="57551" x2="46667" y2="57143"/>
                        <a14:foregroundMark x1="45432" y1="54286" x2="20988" y2="54694"/>
                        <a14:foregroundMark x1="47160" y1="60408" x2="18519" y2="59184"/>
                        <a14:foregroundMark x1="14815" y1="52653" x2="17778" y2="55510"/>
                        <a14:foregroundMark x1="16790" y1="56735" x2="26173" y2="57959"/>
                        <a14:foregroundMark x1="16049" y1="57143" x2="14568" y2="59592"/>
                        <a14:foregroundMark x1="15062" y1="57143" x2="14568" y2="58776"/>
                        <a14:foregroundMark x1="14321" y1="56735" x2="15309" y2="57551"/>
                        <a14:foregroundMark x1="16790" y1="57143" x2="21235" y2="57959"/>
                        <a14:foregroundMark x1="15802" y1="59184" x2="31358" y2="59184"/>
                        <a14:foregroundMark x1="31358" y1="59184" x2="46914" y2="59184"/>
                        <a14:foregroundMark x1="46914" y1="59184" x2="15802" y2="53878"/>
                        <a14:foregroundMark x1="15802" y1="53878" x2="18519" y2="53878"/>
                        <a14:foregroundMark x1="18272" y1="53061" x2="40741" y2="53878"/>
                        <a14:foregroundMark x1="39753" y1="53469" x2="45926" y2="54286"/>
                        <a14:foregroundMark x1="14568" y1="68571" x2="30864" y2="68980"/>
                        <a14:foregroundMark x1="29877" y1="67347" x2="14568" y2="66939"/>
                        <a14:foregroundMark x1="15062" y1="69388" x2="30864" y2="6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28327" r="49408" b="50514"/>
          <a:stretch/>
        </p:blipFill>
        <p:spPr bwMode="auto">
          <a:xfrm>
            <a:off x="7167821" y="971811"/>
            <a:ext cx="560483" cy="16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CB1042F3-E313-41A1-819D-B2349299E4DB}"/>
              </a:ext>
            </a:extLst>
          </p:cNvPr>
          <p:cNvGrpSpPr/>
          <p:nvPr/>
        </p:nvGrpSpPr>
        <p:grpSpPr>
          <a:xfrm>
            <a:off x="5328044" y="2242611"/>
            <a:ext cx="1070223" cy="1154998"/>
            <a:chOff x="6823060" y="2693181"/>
            <a:chExt cx="1332886" cy="1489555"/>
          </a:xfrm>
        </p:grpSpPr>
        <p:sp>
          <p:nvSpPr>
            <p:cNvPr id="72" name="화살표: 오른쪽 71">
              <a:extLst>
                <a:ext uri="{FF2B5EF4-FFF2-40B4-BE49-F238E27FC236}">
                  <a16:creationId xmlns:a16="http://schemas.microsoft.com/office/drawing/2014/main" id="{710A6099-EF1D-40EA-8924-12810952FBA8}"/>
                </a:ext>
              </a:extLst>
            </p:cNvPr>
            <p:cNvSpPr/>
            <p:nvPr/>
          </p:nvSpPr>
          <p:spPr>
            <a:xfrm rot="3140191" flipH="1">
              <a:off x="6199162" y="3317079"/>
              <a:ext cx="1489555" cy="24176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C33BE5-929D-4DE4-A121-469EFD0E3754}"/>
                </a:ext>
              </a:extLst>
            </p:cNvPr>
            <p:cNvSpPr txBox="1"/>
            <p:nvPr/>
          </p:nvSpPr>
          <p:spPr>
            <a:xfrm>
              <a:off x="7023576" y="2983859"/>
              <a:ext cx="1132370" cy="654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>
                  <a:solidFill>
                    <a:schemeClr val="tx1"/>
                  </a:solidFill>
                  <a:latin typeface="+mn-ea"/>
                  <a:ea typeface="+mn-ea"/>
                </a:rPr>
                <a:t>is accident?</a:t>
              </a:r>
            </a:p>
            <a:p>
              <a:r>
                <a:rPr lang="en-US" altLang="ko-KR" sz="900">
                  <a:solidFill>
                    <a:schemeClr val="tx1"/>
                  </a:solidFill>
                  <a:latin typeface="+mn-ea"/>
                  <a:ea typeface="+mn-ea"/>
                </a:rPr>
                <a:t>is fire?</a:t>
              </a:r>
            </a:p>
            <a:p>
              <a:r>
                <a:rPr lang="en-US" altLang="ko-KR" sz="900">
                  <a:solidFill>
                    <a:schemeClr val="tx1"/>
                  </a:solidFill>
                  <a:latin typeface="+mn-ea"/>
                  <a:ea typeface="+mn-ea"/>
                </a:rPr>
                <a:t>is dangerous?</a:t>
              </a:r>
              <a:endParaRPr lang="ko-KR" altLang="en-US" sz="9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D12FB90B-F274-4BD2-914C-CD47E854047D}"/>
              </a:ext>
            </a:extLst>
          </p:cNvPr>
          <p:cNvSpPr/>
          <p:nvPr/>
        </p:nvSpPr>
        <p:spPr>
          <a:xfrm rot="19228351" flipH="1">
            <a:off x="3098095" y="2581152"/>
            <a:ext cx="2572085" cy="18746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4F614F8-A1E5-4972-9E2C-7906825233A6}"/>
              </a:ext>
            </a:extLst>
          </p:cNvPr>
          <p:cNvGrpSpPr/>
          <p:nvPr/>
        </p:nvGrpSpPr>
        <p:grpSpPr>
          <a:xfrm>
            <a:off x="2738443" y="3514998"/>
            <a:ext cx="876418" cy="705732"/>
            <a:chOff x="3597899" y="4334129"/>
            <a:chExt cx="1091515" cy="910155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3DA753C-15F9-444D-AD1B-3751BB0AFB32}"/>
                </a:ext>
              </a:extLst>
            </p:cNvPr>
            <p:cNvSpPr/>
            <p:nvPr/>
          </p:nvSpPr>
          <p:spPr>
            <a:xfrm>
              <a:off x="3881941" y="4334129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Pod 2</a:t>
              </a:r>
              <a:endParaRPr lang="ko-KR" altLang="en-US" sz="70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13BE3AA-3343-4620-AB21-6749D108FCD1}"/>
                </a:ext>
              </a:extLst>
            </p:cNvPr>
            <p:cNvSpPr txBox="1"/>
            <p:nvPr/>
          </p:nvSpPr>
          <p:spPr>
            <a:xfrm>
              <a:off x="3597899" y="4847356"/>
              <a:ext cx="1091515" cy="3969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spc="-150">
                  <a:solidFill>
                    <a:schemeClr val="tx1"/>
                  </a:solidFill>
                  <a:latin typeface="+mn-ea"/>
                </a:rPr>
                <a:t>실시간 사고 위치</a:t>
              </a:r>
              <a:endParaRPr lang="en-US" altLang="ko-KR" sz="700" spc="-15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700" spc="-150">
                  <a:solidFill>
                    <a:schemeClr val="tx1"/>
                  </a:solidFill>
                  <a:latin typeface="+mn-ea"/>
                </a:rPr>
                <a:t>표시 서비스</a:t>
              </a: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62B431B-5CA2-40A1-BE3D-11866D855E7F}"/>
              </a:ext>
            </a:extLst>
          </p:cNvPr>
          <p:cNvCxnSpPr>
            <a:cxnSpLocks/>
          </p:cNvCxnSpPr>
          <p:nvPr/>
        </p:nvCxnSpPr>
        <p:spPr>
          <a:xfrm flipH="1">
            <a:off x="7042786" y="1685164"/>
            <a:ext cx="251854" cy="0"/>
          </a:xfrm>
          <a:prstGeom prst="straightConnector1">
            <a:avLst/>
          </a:prstGeom>
          <a:ln w="28575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9634ABD-3125-4B7D-9B74-2F53F5E73139}"/>
              </a:ext>
            </a:extLst>
          </p:cNvPr>
          <p:cNvSpPr txBox="1"/>
          <p:nvPr/>
        </p:nvSpPr>
        <p:spPr>
          <a:xfrm>
            <a:off x="6196711" y="1455943"/>
            <a:ext cx="989701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b="1">
                <a:solidFill>
                  <a:schemeClr val="tx1"/>
                </a:solidFill>
                <a:latin typeface="+mn-ea"/>
              </a:rPr>
              <a:t>상황 추론 및 각 서비스에서의 </a:t>
            </a:r>
            <a:r>
              <a:rPr lang="en-US" altLang="ko-KR" sz="900" b="1">
                <a:solidFill>
                  <a:schemeClr val="tx1"/>
                </a:solidFill>
                <a:latin typeface="+mn-ea"/>
              </a:rPr>
              <a:t>DB </a:t>
            </a:r>
            <a:r>
              <a:rPr lang="ko-KR" altLang="en-US" sz="900" b="1">
                <a:solidFill>
                  <a:schemeClr val="tx1"/>
                </a:solidFill>
                <a:latin typeface="+mn-ea"/>
              </a:rPr>
              <a:t>요청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7E92E5B-FDE4-4D0F-8D9C-620493B4F550}"/>
              </a:ext>
            </a:extLst>
          </p:cNvPr>
          <p:cNvSpPr/>
          <p:nvPr/>
        </p:nvSpPr>
        <p:spPr>
          <a:xfrm>
            <a:off x="2967901" y="3508622"/>
            <a:ext cx="449444" cy="4098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2" name="Picture 2" descr="OpenCV - 위키백과, 우리 모두의 백과사전">
            <a:extLst>
              <a:ext uri="{FF2B5EF4-FFF2-40B4-BE49-F238E27FC236}">
                <a16:creationId xmlns:a16="http://schemas.microsoft.com/office/drawing/2014/main" id="{34597FB3-3E87-41F3-B830-AA737798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883" y="3382716"/>
            <a:ext cx="344453" cy="40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0" name="Google Shape;188;p27">
            <a:extLst>
              <a:ext uri="{FF2B5EF4-FFF2-40B4-BE49-F238E27FC236}">
                <a16:creationId xmlns:a16="http://schemas.microsoft.com/office/drawing/2014/main" id="{193DE2D1-7B3D-44BE-8A6B-3A9BD8EDE1C9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1" name="Google Shape;188;p27">
            <a:extLst>
              <a:ext uri="{FF2B5EF4-FFF2-40B4-BE49-F238E27FC236}">
                <a16:creationId xmlns:a16="http://schemas.microsoft.com/office/drawing/2014/main" id="{E767D1C3-9567-40EA-B9A5-DCBA30D980DF}"/>
              </a:ext>
            </a:extLst>
          </p:cNvPr>
          <p:cNvSpPr txBox="1">
            <a:spLocks/>
          </p:cNvSpPr>
          <p:nvPr/>
        </p:nvSpPr>
        <p:spPr>
          <a:xfrm>
            <a:off x="397255" y="259441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(4)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동작 흐름도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D4C4B6-814A-BF47-A9CB-16B06CFE3BE6}"/>
              </a:ext>
            </a:extLst>
          </p:cNvPr>
          <p:cNvSpPr/>
          <p:nvPr/>
        </p:nvSpPr>
        <p:spPr>
          <a:xfrm>
            <a:off x="2731100" y="415748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  <a:t>①</a:t>
            </a:r>
            <a:endParaRPr lang="ko-Kore-KR" altLang="en-US" dirty="0"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A22354-C9C0-BA48-AFED-6906D10CD446}"/>
              </a:ext>
            </a:extLst>
          </p:cNvPr>
          <p:cNvSpPr/>
          <p:nvPr/>
        </p:nvSpPr>
        <p:spPr>
          <a:xfrm>
            <a:off x="3449883" y="259073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  <a:t>②</a:t>
            </a:r>
            <a:endParaRPr lang="ko-Kore-KR" altLang="en-US" dirty="0"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1E0A48-BF47-DB4E-979D-1FCFEA6683A3}"/>
              </a:ext>
            </a:extLst>
          </p:cNvPr>
          <p:cNvSpPr/>
          <p:nvPr/>
        </p:nvSpPr>
        <p:spPr>
          <a:xfrm>
            <a:off x="4918279" y="277653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  <a:t>③</a:t>
            </a:r>
            <a:endParaRPr lang="ko-Kore-KR" altLang="en-US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0D303-7874-4D49-A2FB-DE63CB98FB27}"/>
              </a:ext>
            </a:extLst>
          </p:cNvPr>
          <p:cNvSpPr/>
          <p:nvPr/>
        </p:nvSpPr>
        <p:spPr>
          <a:xfrm>
            <a:off x="5226171" y="2330885"/>
            <a:ext cx="2604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  <a:t>④</a:t>
            </a:r>
          </a:p>
          <a:p>
            <a:b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</a:br>
            <a:endParaRPr lang="ko-Kore-KR" altLang="en-US" dirty="0">
              <a:solidFill>
                <a:srgbClr val="111111"/>
              </a:solidFill>
              <a:latin typeface="+mn-ea"/>
              <a:ea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A7C1E1-4A75-664B-BBEC-577C371FF1C2}"/>
              </a:ext>
            </a:extLst>
          </p:cNvPr>
          <p:cNvSpPr/>
          <p:nvPr/>
        </p:nvSpPr>
        <p:spPr>
          <a:xfrm>
            <a:off x="3841509" y="308725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111111"/>
                </a:solidFill>
                <a:latin typeface="+mn-ea"/>
                <a:ea typeface="+mn-ea"/>
              </a:rPr>
              <a:t>⑤</a:t>
            </a:r>
            <a:endParaRPr lang="ko-Kore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717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 -1.35802E-6 L 0.11232 -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64" grpId="0" animBg="1"/>
      <p:bldP spid="64" grpId="1" animBg="1"/>
      <p:bldP spid="65" grpId="0" animBg="1"/>
      <p:bldP spid="65" grpId="1" animBg="1"/>
      <p:bldP spid="74" grpId="0" animBg="1"/>
      <p:bldP spid="74" grpId="1" animBg="1"/>
      <p:bldP spid="81" grpId="0" animBg="1"/>
      <p:bldP spid="3" grpId="0"/>
      <p:bldP spid="4" grpId="0"/>
      <p:bldP spid="5" grpId="0"/>
      <p:bldP spid="6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8E58D8-5743-6747-A08C-72DA95371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3" y="1697046"/>
            <a:ext cx="8914793" cy="1489848"/>
          </a:xfrm>
          <a:prstGeom prst="rect">
            <a:avLst/>
          </a:prstGeom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6" name="Google Shape;188;p27">
            <a:extLst>
              <a:ext uri="{FF2B5EF4-FFF2-40B4-BE49-F238E27FC236}">
                <a16:creationId xmlns:a16="http://schemas.microsoft.com/office/drawing/2014/main" id="{48EDB7BC-AB5E-4B4B-A627-F3E4EBCC97E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174F9AF6-5707-FA41-BEED-AABA6EB24666}"/>
              </a:ext>
            </a:extLst>
          </p:cNvPr>
          <p:cNvSpPr txBox="1">
            <a:spLocks/>
          </p:cNvSpPr>
          <p:nvPr/>
        </p:nvSpPr>
        <p:spPr>
          <a:xfrm>
            <a:off x="241104" y="510447"/>
            <a:ext cx="57820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사고 알림의 실시간성 보장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094A40-DE45-6D48-A05C-79767EAB8729}"/>
              </a:ext>
            </a:extLst>
          </p:cNvPr>
          <p:cNvSpPr/>
          <p:nvPr/>
        </p:nvSpPr>
        <p:spPr>
          <a:xfrm>
            <a:off x="8378384" y="2884291"/>
            <a:ext cx="651012" cy="268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톱니 모양의 오른쪽 화살표[N] 9">
            <a:extLst>
              <a:ext uri="{FF2B5EF4-FFF2-40B4-BE49-F238E27FC236}">
                <a16:creationId xmlns:a16="http://schemas.microsoft.com/office/drawing/2014/main" id="{71C44024-BEC8-914A-B76A-02F1EB37E87C}"/>
              </a:ext>
            </a:extLst>
          </p:cNvPr>
          <p:cNvSpPr/>
          <p:nvPr/>
        </p:nvSpPr>
        <p:spPr>
          <a:xfrm>
            <a:off x="2535382" y="3627783"/>
            <a:ext cx="327088" cy="427382"/>
          </a:xfrm>
          <a:prstGeom prst="notchedRightArrow">
            <a:avLst/>
          </a:prstGeom>
          <a:solidFill>
            <a:srgbClr val="759988"/>
          </a:solidFill>
          <a:ln>
            <a:solidFill>
              <a:srgbClr val="7599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Google Shape;188;p27">
            <a:extLst>
              <a:ext uri="{FF2B5EF4-FFF2-40B4-BE49-F238E27FC236}">
                <a16:creationId xmlns:a16="http://schemas.microsoft.com/office/drawing/2014/main" id="{043F8A76-B222-5244-9208-E3F4CB998222}"/>
              </a:ext>
            </a:extLst>
          </p:cNvPr>
          <p:cNvSpPr txBox="1">
            <a:spLocks/>
          </p:cNvSpPr>
          <p:nvPr/>
        </p:nvSpPr>
        <p:spPr>
          <a:xfrm>
            <a:off x="4936431" y="4269085"/>
            <a:ext cx="4207569" cy="72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0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❖ 추후 </a:t>
            </a:r>
            <a:r>
              <a:rPr lang="en-US" altLang="ko-KR" sz="10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CCTV</a:t>
            </a:r>
            <a:r>
              <a:rPr lang="ko-KR" altLang="en-US" sz="10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카메라를 이용하여 영상 전송 시간을 포함한 실질적인 실시간성을 확인할 예정</a:t>
            </a:r>
            <a:endParaRPr lang="en-US" sz="105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Google Shape;188;p27">
            <a:extLst>
              <a:ext uri="{FF2B5EF4-FFF2-40B4-BE49-F238E27FC236}">
                <a16:creationId xmlns:a16="http://schemas.microsoft.com/office/drawing/2014/main" id="{82783565-45C6-C440-978B-2258DAB7870D}"/>
              </a:ext>
            </a:extLst>
          </p:cNvPr>
          <p:cNvSpPr txBox="1">
            <a:spLocks/>
          </p:cNvSpPr>
          <p:nvPr/>
        </p:nvSpPr>
        <p:spPr>
          <a:xfrm>
            <a:off x="2997557" y="3387307"/>
            <a:ext cx="57820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사고 감지 이후 서비스 배포까지 약 </a:t>
            </a:r>
            <a:r>
              <a:rPr lang="en-US" altLang="ko-KR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2.5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 </a:t>
            </a:r>
            <a:endParaRPr 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47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;p27">
            <a:extLst>
              <a:ext uri="{FF2B5EF4-FFF2-40B4-BE49-F238E27FC236}">
                <a16:creationId xmlns:a16="http://schemas.microsoft.com/office/drawing/2014/main" id="{48EDB7BC-AB5E-4B4B-A627-F3E4EBCC97E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174F9AF6-5707-FA41-BEED-AABA6EB24666}"/>
              </a:ext>
            </a:extLst>
          </p:cNvPr>
          <p:cNvSpPr txBox="1">
            <a:spLocks/>
          </p:cNvSpPr>
          <p:nvPr/>
        </p:nvSpPr>
        <p:spPr>
          <a:xfrm>
            <a:off x="241104" y="510447"/>
            <a:ext cx="57820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>
                <a:solidFill>
                  <a:schemeClr val="accent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구현을 통한 자원 및 비용의 절약에 대한 조사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B0AD261-26DE-4D6E-9F84-18C54CC3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30" y="1265678"/>
            <a:ext cx="5692140" cy="10761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D0BB37-49A6-4E07-84B6-977F6C99E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930" y="2495711"/>
            <a:ext cx="5692140" cy="1089985"/>
          </a:xfrm>
          <a:prstGeom prst="rect">
            <a:avLst/>
          </a:prstGeom>
        </p:spPr>
      </p:pic>
      <p:sp>
        <p:nvSpPr>
          <p:cNvPr id="20" name="톱니 모양의 오른쪽 화살표[N] 9">
            <a:extLst>
              <a:ext uri="{FF2B5EF4-FFF2-40B4-BE49-F238E27FC236}">
                <a16:creationId xmlns:a16="http://schemas.microsoft.com/office/drawing/2014/main" id="{2F38FAF3-F444-48D4-9957-904E0941243C}"/>
              </a:ext>
            </a:extLst>
          </p:cNvPr>
          <p:cNvSpPr/>
          <p:nvPr/>
        </p:nvSpPr>
        <p:spPr>
          <a:xfrm>
            <a:off x="2208294" y="4063088"/>
            <a:ext cx="327088" cy="427382"/>
          </a:xfrm>
          <a:prstGeom prst="notchedRightArrow">
            <a:avLst/>
          </a:prstGeom>
          <a:solidFill>
            <a:srgbClr val="759988"/>
          </a:solidFill>
          <a:ln>
            <a:solidFill>
              <a:srgbClr val="7599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Google Shape;188;p27">
            <a:extLst>
              <a:ext uri="{FF2B5EF4-FFF2-40B4-BE49-F238E27FC236}">
                <a16:creationId xmlns:a16="http://schemas.microsoft.com/office/drawing/2014/main" id="{BFAEB4D7-F90A-48D3-9912-3858EB2426E0}"/>
              </a:ext>
            </a:extLst>
          </p:cNvPr>
          <p:cNvSpPr txBox="1">
            <a:spLocks/>
          </p:cNvSpPr>
          <p:nvPr/>
        </p:nvSpPr>
        <p:spPr>
          <a:xfrm>
            <a:off x="2670469" y="3822612"/>
            <a:ext cx="57820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>
                <a:solidFill>
                  <a:schemeClr val="tx1"/>
                </a:solidFill>
                <a:ea typeface="G마켓 산스 TTF Bold" panose="02000000000000000000" pitchFamily="2" charset="-127"/>
              </a:rPr>
              <a:t>움직임 감지 애플리케이션이 </a:t>
            </a:r>
            <a:r>
              <a:rPr lang="ko-KR" altLang="en-US">
                <a:solidFill>
                  <a:srgbClr val="FF0000"/>
                </a:solidFill>
                <a:ea typeface="G마켓 산스 TTF Bold" panose="02000000000000000000" pitchFamily="2" charset="-127"/>
              </a:rPr>
              <a:t>더 적은</a:t>
            </a:r>
            <a:r>
              <a:rPr lang="ko-KR" altLang="en-US">
                <a:solidFill>
                  <a:schemeClr val="tx1"/>
                </a:solidFill>
                <a:ea typeface="G마켓 산스 TTF Bold" panose="02000000000000000000" pitchFamily="2" charset="-127"/>
              </a:rPr>
              <a:t> 리소스 사용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0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F75969A-66F2-44E2-BC31-63B388D83E41}"/>
              </a:ext>
            </a:extLst>
          </p:cNvPr>
          <p:cNvGrpSpPr/>
          <p:nvPr/>
        </p:nvGrpSpPr>
        <p:grpSpPr>
          <a:xfrm>
            <a:off x="864394" y="1332063"/>
            <a:ext cx="3989546" cy="1440180"/>
            <a:chOff x="864394" y="1332063"/>
            <a:chExt cx="3989546" cy="14401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E809B8-A2B0-418F-9332-B614A3C665AA}"/>
                </a:ext>
              </a:extLst>
            </p:cNvPr>
            <p:cNvSpPr/>
            <p:nvPr/>
          </p:nvSpPr>
          <p:spPr>
            <a:xfrm>
              <a:off x="864394" y="1332063"/>
              <a:ext cx="3989546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190;p27">
              <a:hlinkClick r:id="" action="ppaction://noaction"/>
              <a:extLst>
                <a:ext uri="{FF2B5EF4-FFF2-40B4-BE49-F238E27FC236}">
                  <a16:creationId xmlns:a16="http://schemas.microsoft.com/office/drawing/2014/main" id="{BF90F169-6941-436E-9379-92283E2D28C4}"/>
                </a:ext>
              </a:extLst>
            </p:cNvPr>
            <p:cNvSpPr txBox="1">
              <a:spLocks/>
            </p:cNvSpPr>
            <p:nvPr/>
          </p:nvSpPr>
          <p:spPr>
            <a:xfrm>
              <a:off x="1877932" y="1587355"/>
              <a:ext cx="2755961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>
                  <a:solidFill>
                    <a:schemeClr val="accent4">
                      <a:lumMod val="7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To Be Determined</a:t>
              </a:r>
            </a:p>
          </p:txBody>
        </p:sp>
        <p:sp>
          <p:nvSpPr>
            <p:cNvPr id="6" name="Google Shape;191;p27">
              <a:extLst>
                <a:ext uri="{FF2B5EF4-FFF2-40B4-BE49-F238E27FC236}">
                  <a16:creationId xmlns:a16="http://schemas.microsoft.com/office/drawing/2014/main" id="{9A366B89-C912-4421-88E7-A9EC740358E4}"/>
                </a:ext>
              </a:extLst>
            </p:cNvPr>
            <p:cNvSpPr txBox="1">
              <a:spLocks/>
            </p:cNvSpPr>
            <p:nvPr/>
          </p:nvSpPr>
          <p:spPr>
            <a:xfrm>
              <a:off x="1905917" y="2134247"/>
              <a:ext cx="1906500" cy="572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향후 개선 사항</a:t>
              </a:r>
            </a:p>
          </p:txBody>
        </p:sp>
      </p:grpSp>
      <p:pic>
        <p:nvPicPr>
          <p:cNvPr id="7" name="Google Shape;199;p27">
            <a:extLst>
              <a:ext uri="{FF2B5EF4-FFF2-40B4-BE49-F238E27FC236}">
                <a16:creationId xmlns:a16="http://schemas.microsoft.com/office/drawing/2014/main" id="{68973A33-492D-493A-80DC-81CC9120ED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1093" r="-1083"/>
          <a:stretch/>
        </p:blipFill>
        <p:spPr>
          <a:xfrm>
            <a:off x="996761" y="1408525"/>
            <a:ext cx="661125" cy="116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887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936AB18-4018-4DB8-BDE5-3131565DC8D8}"/>
              </a:ext>
            </a:extLst>
          </p:cNvPr>
          <p:cNvGrpSpPr/>
          <p:nvPr/>
        </p:nvGrpSpPr>
        <p:grpSpPr>
          <a:xfrm>
            <a:off x="655320" y="3007457"/>
            <a:ext cx="7953510" cy="1645676"/>
            <a:chOff x="5622010" y="1266406"/>
            <a:chExt cx="3636290" cy="164567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6985327-6FDF-4C57-A097-FB887EBE1D72}"/>
                </a:ext>
              </a:extLst>
            </p:cNvPr>
            <p:cNvSpPr/>
            <p:nvPr/>
          </p:nvSpPr>
          <p:spPr>
            <a:xfrm>
              <a:off x="5622010" y="1266406"/>
              <a:ext cx="3520181" cy="711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A682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고성능 컴퓨팅 리소스 서버인 </a:t>
              </a: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HPC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의 보안 정책 상의 이유로 </a:t>
              </a: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CNI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인 </a:t>
              </a: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calico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의 포트</a:t>
              </a: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(9099)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가 막혀있음 </a:t>
              </a:r>
              <a:endPara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04C7CAE-E676-4E31-8525-FB4304A839E1}"/>
                </a:ext>
              </a:extLst>
            </p:cNvPr>
            <p:cNvSpPr/>
            <p:nvPr/>
          </p:nvSpPr>
          <p:spPr>
            <a:xfrm>
              <a:off x="5622010" y="2038580"/>
              <a:ext cx="3636290" cy="388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A682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HPC 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허용 포트인 </a:t>
              </a: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10000~15000 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포트로 </a:t>
              </a: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calico 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포트를 변경하여도 정상화 되지 않음</a:t>
              </a:r>
              <a:endPara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4FAD810-82AC-47EC-9D1E-F84E03D19B08}"/>
                </a:ext>
              </a:extLst>
            </p:cNvPr>
            <p:cNvSpPr/>
            <p:nvPr/>
          </p:nvSpPr>
          <p:spPr>
            <a:xfrm>
              <a:off x="5622010" y="2523514"/>
              <a:ext cx="3521990" cy="388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A682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해당 </a:t>
              </a: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CNI 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혹은 방화벽을 수정하여그라파냐 대쉬보드에 </a:t>
              </a: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HPC 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노드를 추가할 계획</a:t>
              </a:r>
              <a:endPara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2" name="Google Shape;188;p27">
            <a:extLst>
              <a:ext uri="{FF2B5EF4-FFF2-40B4-BE49-F238E27FC236}">
                <a16:creationId xmlns:a16="http://schemas.microsoft.com/office/drawing/2014/main" id="{51558E6D-A778-43D8-90BF-B1BFBD39C05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794704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개선 사항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4" name="Google Shape;188;p27">
            <a:extLst>
              <a:ext uri="{FF2B5EF4-FFF2-40B4-BE49-F238E27FC236}">
                <a16:creationId xmlns:a16="http://schemas.microsoft.com/office/drawing/2014/main" id="{AAC95089-1DF4-401B-94C0-57478DD045B5}"/>
              </a:ext>
            </a:extLst>
          </p:cNvPr>
          <p:cNvSpPr txBox="1">
            <a:spLocks/>
          </p:cNvSpPr>
          <p:nvPr/>
        </p:nvSpPr>
        <p:spPr>
          <a:xfrm>
            <a:off x="397255" y="259441"/>
            <a:ext cx="399918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(1) 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CNI </a:t>
            </a:r>
            <a:r>
              <a:rPr lang="en-US" altLang="ko-KR" sz="10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(Container Network Interface)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CED3E-2F06-4614-BAD6-F4D5EFBDA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708"/>
            <a:ext cx="9144000" cy="11163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7F00F0-1196-4934-BA2D-C7D314D5554C}"/>
              </a:ext>
            </a:extLst>
          </p:cNvPr>
          <p:cNvSpPr/>
          <p:nvPr/>
        </p:nvSpPr>
        <p:spPr>
          <a:xfrm>
            <a:off x="4000500" y="1466508"/>
            <a:ext cx="335280" cy="187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D2F254F-A227-4F6A-B3BC-286B65983800}"/>
              </a:ext>
            </a:extLst>
          </p:cNvPr>
          <p:cNvSpPr/>
          <p:nvPr/>
        </p:nvSpPr>
        <p:spPr>
          <a:xfrm>
            <a:off x="7856219" y="1479696"/>
            <a:ext cx="925369" cy="173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4AF08FD-BA35-443C-8076-71DD43723FF6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8318904" y="1653540"/>
            <a:ext cx="223116" cy="6934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955814-F2CE-4257-A7E2-853128D82333}"/>
              </a:ext>
            </a:extLst>
          </p:cNvPr>
          <p:cNvSpPr txBox="1"/>
          <p:nvPr/>
        </p:nvSpPr>
        <p:spPr>
          <a:xfrm>
            <a:off x="8395631" y="2370723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HPC</a:t>
            </a:r>
            <a:endParaRPr lang="ko-KR" altLang="en-US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96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936AB18-4018-4DB8-BDE5-3131565DC8D8}"/>
              </a:ext>
            </a:extLst>
          </p:cNvPr>
          <p:cNvGrpSpPr/>
          <p:nvPr/>
        </p:nvGrpSpPr>
        <p:grpSpPr>
          <a:xfrm>
            <a:off x="915944" y="3642743"/>
            <a:ext cx="6208756" cy="1378837"/>
            <a:chOff x="5622010" y="1266406"/>
            <a:chExt cx="3636290" cy="137883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6985327-6FDF-4C57-A097-FB887EBE1D72}"/>
                </a:ext>
              </a:extLst>
            </p:cNvPr>
            <p:cNvSpPr/>
            <p:nvPr/>
          </p:nvSpPr>
          <p:spPr>
            <a:xfrm>
              <a:off x="5622010" y="1266406"/>
              <a:ext cx="3520181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A682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Node</a:t>
              </a:r>
              <a:r>
                <a:rPr lang="ko-KR" altLang="en-US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들의 현황을 중앙에서 쉽게 알아볼 수 있게 대쉬보드 수정 예정</a:t>
              </a:r>
              <a:br>
                <a:rPr lang="en-US" altLang="ko-KR" b="1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 Node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들의 상테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 Node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별 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Pod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배포 개수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트래픽 량</a:t>
              </a:r>
              <a:r>
                <a:rPr lang="en-US" altLang="ko-KR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노드 간 속도 등</a:t>
              </a:r>
              <a:endPara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04C7CAE-E676-4E31-8525-FB4304A839E1}"/>
                </a:ext>
              </a:extLst>
            </p:cNvPr>
            <p:cNvSpPr/>
            <p:nvPr/>
          </p:nvSpPr>
          <p:spPr>
            <a:xfrm>
              <a:off x="5622010" y="2018148"/>
              <a:ext cx="3636290" cy="627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5BA682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JQuery</a:t>
              </a:r>
              <a:r>
                <a: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를 활용한 대쉬보드 수정</a:t>
              </a:r>
              <a:br>
                <a:rPr lang="en-US" altLang="ko-KR">
                  <a:solidFill>
                    <a:prstClr val="black">
                      <a:lumMod val="75000"/>
                      <a:lumOff val="25000"/>
                    </a:prst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</a:br>
              <a:endParaRPr lang="ko-KR" altLang="en-US" sz="10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2" name="Google Shape;188;p27">
            <a:extLst>
              <a:ext uri="{FF2B5EF4-FFF2-40B4-BE49-F238E27FC236}">
                <a16:creationId xmlns:a16="http://schemas.microsoft.com/office/drawing/2014/main" id="{51558E6D-A778-43D8-90BF-B1BFBD39C05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794704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개선 사항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4" name="Google Shape;188;p27">
            <a:extLst>
              <a:ext uri="{FF2B5EF4-FFF2-40B4-BE49-F238E27FC236}">
                <a16:creationId xmlns:a16="http://schemas.microsoft.com/office/drawing/2014/main" id="{AAC95089-1DF4-401B-94C0-57478DD045B5}"/>
              </a:ext>
            </a:extLst>
          </p:cNvPr>
          <p:cNvSpPr txBox="1">
            <a:spLocks/>
          </p:cNvSpPr>
          <p:nvPr/>
        </p:nvSpPr>
        <p:spPr>
          <a:xfrm>
            <a:off x="397255" y="259441"/>
            <a:ext cx="399918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(2) 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관리자용 모니터링 대쉬보드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D4AC35-470E-490F-8475-A9C4994F301C}"/>
              </a:ext>
            </a:extLst>
          </p:cNvPr>
          <p:cNvSpPr txBox="1"/>
          <p:nvPr/>
        </p:nvSpPr>
        <p:spPr>
          <a:xfrm>
            <a:off x="3413760" y="1830120"/>
            <a:ext cx="2552700" cy="523220"/>
          </a:xfrm>
          <a:prstGeom prst="rect">
            <a:avLst/>
          </a:prstGeom>
          <a:ln>
            <a:prstDash val="lgDashDot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/>
              <a:t>JQuery</a:t>
            </a:r>
            <a:r>
              <a:rPr lang="ko-KR" altLang="en-US"/>
              <a:t>를 활용하여 노드 개수 표시하는 그라파냐 스크린샷</a:t>
            </a:r>
          </a:p>
        </p:txBody>
      </p:sp>
    </p:spTree>
    <p:extLst>
      <p:ext uri="{BB962C8B-B14F-4D97-AF65-F5344CB8AC3E}">
        <p14:creationId xmlns:p14="http://schemas.microsoft.com/office/powerpoint/2010/main" val="3196093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ctrTitle" idx="8"/>
          </p:nvPr>
        </p:nvSpPr>
        <p:spPr>
          <a:xfrm>
            <a:off x="0" y="196441"/>
            <a:ext cx="150876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sz="180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9" name="Google Shape;189;p27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Modificatio</a:t>
            </a:r>
            <a:r>
              <a:rPr lang="en" sz="2000">
                <a:solidFill>
                  <a:srgbClr val="77BE9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</a:t>
            </a:r>
            <a:endParaRPr sz="2000">
              <a:solidFill>
                <a:srgbClr val="77BE9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0" name="Google Shape;190;p27">
            <a:hlinkClick r:id="" action="ppaction://noaction"/>
          </p:cNvPr>
          <p:cNvSpPr txBox="1">
            <a:spLocks noGrp="1"/>
          </p:cNvSpPr>
          <p:nvPr>
            <p:ph type="ctrTitle"/>
          </p:nvPr>
        </p:nvSpPr>
        <p:spPr>
          <a:xfrm>
            <a:off x="2788046" y="7275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>
                <a:solidFill>
                  <a:srgbClr val="589EA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Summary</a:t>
            </a:r>
            <a:endParaRPr lang="en-US" sz="2000">
              <a:solidFill>
                <a:srgbClr val="589EA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1"/>
          </p:nvPr>
        </p:nvSpPr>
        <p:spPr>
          <a:xfrm>
            <a:off x="2788046" y="114264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지난발표요약</a:t>
            </a:r>
            <a:endParaRPr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3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및 중간 평가 이후 개선 사항</a:t>
            </a:r>
            <a:endParaRPr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3" name="Google Shape;193;p27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Progress</a:t>
            </a:r>
            <a:endParaRPr sz="20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5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5" name="Google Shape;195;p27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6707425" y="3387317"/>
            <a:ext cx="266071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 Be Determined</a:t>
            </a:r>
            <a:endParaRPr sz="2000">
              <a:solidFill>
                <a:schemeClr val="accent4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7"/>
          </p:nvPr>
        </p:nvSpPr>
        <p:spPr>
          <a:xfrm>
            <a:off x="6757980" y="3802660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개선 사항</a:t>
            </a:r>
            <a:endParaRPr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2087338" y="1074375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3372219" y="1864888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5800261" y="3451572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4540730" y="2662706"/>
            <a:ext cx="759475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B7459805-655D-4353-9659-7114D3B5AC44}"/>
              </a:ext>
            </a:extLst>
          </p:cNvPr>
          <p:cNvSpPr/>
          <p:nvPr/>
        </p:nvSpPr>
        <p:spPr>
          <a:xfrm>
            <a:off x="-1" y="1032330"/>
            <a:ext cx="6257925" cy="4111170"/>
          </a:xfrm>
          <a:prstGeom prst="rtTriangle">
            <a:avLst/>
          </a:prstGeom>
          <a:solidFill>
            <a:srgbClr val="22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76985327-6FDF-4C57-A097-FB887EBE1D72}"/>
              </a:ext>
            </a:extLst>
          </p:cNvPr>
          <p:cNvSpPr/>
          <p:nvPr/>
        </p:nvSpPr>
        <p:spPr>
          <a:xfrm>
            <a:off x="1159200" y="1176842"/>
            <a:ext cx="6786772" cy="168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실제 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CCTV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연동하여 해당 인프라에 적용하여 테스트배드를 구성 예정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b="1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PaaS-TA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MySQL DB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에서 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Authentication Plugin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오류 해결 필요</a:t>
            </a:r>
            <a:endParaRPr lang="en-US" altLang="ko-KR" b="1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b="1"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 애플리케이션에 대한 개발 진행 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2" name="Google Shape;188;p27">
            <a:extLst>
              <a:ext uri="{FF2B5EF4-FFF2-40B4-BE49-F238E27FC236}">
                <a16:creationId xmlns:a16="http://schemas.microsoft.com/office/drawing/2014/main" id="{51558E6D-A778-43D8-90BF-B1BFBD39C055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794704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개선 사항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4" name="Google Shape;188;p27">
            <a:extLst>
              <a:ext uri="{FF2B5EF4-FFF2-40B4-BE49-F238E27FC236}">
                <a16:creationId xmlns:a16="http://schemas.microsoft.com/office/drawing/2014/main" id="{AAC95089-1DF4-401B-94C0-57478DD045B5}"/>
              </a:ext>
            </a:extLst>
          </p:cNvPr>
          <p:cNvSpPr txBox="1">
            <a:spLocks/>
          </p:cNvSpPr>
          <p:nvPr/>
        </p:nvSpPr>
        <p:spPr>
          <a:xfrm>
            <a:off x="397255" y="259441"/>
            <a:ext cx="399918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(3) 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 개선 사항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26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 rotWithShape="1">
          <a:blip r:embed="rId3">
            <a:alphaModFix/>
          </a:blip>
          <a:srcRect b="19869"/>
          <a:stretch/>
        </p:blipFill>
        <p:spPr>
          <a:xfrm>
            <a:off x="0" y="1021988"/>
            <a:ext cx="9144000" cy="412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>
            <a:spLocks noGrp="1"/>
          </p:cNvSpPr>
          <p:nvPr>
            <p:ph type="ctrTitle"/>
          </p:nvPr>
        </p:nvSpPr>
        <p:spPr>
          <a:xfrm>
            <a:off x="1759041" y="1445653"/>
            <a:ext cx="5867956" cy="1053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E4C4C-A6EA-4C96-8DA6-3FA122446EC9}"/>
              </a:ext>
            </a:extLst>
          </p:cNvPr>
          <p:cNvCxnSpPr>
            <a:cxnSpLocks/>
          </p:cNvCxnSpPr>
          <p:nvPr/>
        </p:nvCxnSpPr>
        <p:spPr>
          <a:xfrm>
            <a:off x="2385999" y="2498841"/>
            <a:ext cx="4614039" cy="0"/>
          </a:xfrm>
          <a:prstGeom prst="line">
            <a:avLst/>
          </a:prstGeom>
          <a:ln w="28575">
            <a:solidFill>
              <a:srgbClr val="77BE9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5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F75969A-66F2-44E2-BC31-63B388D83E41}"/>
              </a:ext>
            </a:extLst>
          </p:cNvPr>
          <p:cNvGrpSpPr/>
          <p:nvPr/>
        </p:nvGrpSpPr>
        <p:grpSpPr>
          <a:xfrm>
            <a:off x="1783080" y="1332063"/>
            <a:ext cx="3070860" cy="1440180"/>
            <a:chOff x="1783080" y="1332063"/>
            <a:chExt cx="3070860" cy="14401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E809B8-A2B0-418F-9332-B614A3C665AA}"/>
                </a:ext>
              </a:extLst>
            </p:cNvPr>
            <p:cNvSpPr/>
            <p:nvPr/>
          </p:nvSpPr>
          <p:spPr>
            <a:xfrm>
              <a:off x="1783080" y="1332063"/>
              <a:ext cx="3070860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190;p27">
              <a:hlinkClick r:id="" action="ppaction://noaction"/>
              <a:extLst>
                <a:ext uri="{FF2B5EF4-FFF2-40B4-BE49-F238E27FC236}">
                  <a16:creationId xmlns:a16="http://schemas.microsoft.com/office/drawing/2014/main" id="{BF90F169-6941-436E-9379-92283E2D28C4}"/>
                </a:ext>
              </a:extLst>
            </p:cNvPr>
            <p:cNvSpPr txBox="1">
              <a:spLocks/>
            </p:cNvSpPr>
            <p:nvPr/>
          </p:nvSpPr>
          <p:spPr>
            <a:xfrm>
              <a:off x="1896506" y="1408263"/>
              <a:ext cx="22518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2800">
                  <a:solidFill>
                    <a:srgbClr val="589EA5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Summary</a:t>
              </a:r>
              <a:endParaRPr lang="en-US" sz="2800">
                <a:solidFill>
                  <a:srgbClr val="589EA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Google Shape;191;p27">
              <a:extLst>
                <a:ext uri="{FF2B5EF4-FFF2-40B4-BE49-F238E27FC236}">
                  <a16:creationId xmlns:a16="http://schemas.microsoft.com/office/drawing/2014/main" id="{9A366B89-C912-4421-88E7-A9EC740358E4}"/>
                </a:ext>
              </a:extLst>
            </p:cNvPr>
            <p:cNvSpPr txBox="1">
              <a:spLocks/>
            </p:cNvSpPr>
            <p:nvPr/>
          </p:nvSpPr>
          <p:spPr>
            <a:xfrm>
              <a:off x="1949846" y="1986063"/>
              <a:ext cx="1906500" cy="572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지난 발표 요약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Google Shape;188;p27">
            <a:extLst>
              <a:ext uri="{FF2B5EF4-FFF2-40B4-BE49-F238E27FC236}">
                <a16:creationId xmlns:a16="http://schemas.microsoft.com/office/drawing/2014/main" id="{70FF9B14-1251-424D-BFF1-88E6FF6D623E}"/>
              </a:ext>
            </a:extLst>
          </p:cNvPr>
          <p:cNvSpPr txBox="1">
            <a:spLocks/>
          </p:cNvSpPr>
          <p:nvPr/>
        </p:nvSpPr>
        <p:spPr>
          <a:xfrm>
            <a:off x="400574" y="307644"/>
            <a:ext cx="655158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</a:t>
            </a:r>
            <a:r>
              <a:rPr lang="en-US" altLang="ko-KR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서비스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0E6F6D0-F52F-4B98-9056-692D62CEF4EF}"/>
              </a:ext>
            </a:extLst>
          </p:cNvPr>
          <p:cNvGrpSpPr/>
          <p:nvPr/>
        </p:nvGrpSpPr>
        <p:grpSpPr>
          <a:xfrm>
            <a:off x="1521798" y="876551"/>
            <a:ext cx="6358023" cy="4236112"/>
            <a:chOff x="1521798" y="876551"/>
            <a:chExt cx="6358023" cy="4236112"/>
          </a:xfrm>
        </p:grpSpPr>
        <p:pic>
          <p:nvPicPr>
            <p:cNvPr id="24" name="Picture 10">
              <a:extLst>
                <a:ext uri="{FF2B5EF4-FFF2-40B4-BE49-F238E27FC236}">
                  <a16:creationId xmlns:a16="http://schemas.microsoft.com/office/drawing/2014/main" id="{285A3ED4-97B3-4DD7-8DCB-D2E2AF2203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852" b="18172"/>
            <a:stretch/>
          </p:blipFill>
          <p:spPr bwMode="auto">
            <a:xfrm>
              <a:off x="1652473" y="2948177"/>
              <a:ext cx="1424932" cy="1542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9FD74C27-6FA5-42BD-98CB-D5866C9568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9213"/>
            <a:stretch/>
          </p:blipFill>
          <p:spPr bwMode="auto">
            <a:xfrm>
              <a:off x="3873462" y="2948176"/>
              <a:ext cx="1424932" cy="1542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E702E6A-D5AF-4FC4-A024-E5638C689B4B}"/>
                </a:ext>
              </a:extLst>
            </p:cNvPr>
            <p:cNvGrpSpPr/>
            <p:nvPr/>
          </p:nvGrpSpPr>
          <p:grpSpPr>
            <a:xfrm>
              <a:off x="5649723" y="2948176"/>
              <a:ext cx="2230098" cy="1592987"/>
              <a:chOff x="5672583" y="3119626"/>
              <a:chExt cx="2230098" cy="1592987"/>
            </a:xfrm>
          </p:grpSpPr>
          <p:pic>
            <p:nvPicPr>
              <p:cNvPr id="37" name="Picture 8">
                <a:extLst>
                  <a:ext uri="{FF2B5EF4-FFF2-40B4-BE49-F238E27FC236}">
                    <a16:creationId xmlns:a16="http://schemas.microsoft.com/office/drawing/2014/main" id="{61E8FA9C-56CB-4436-A2AA-FA773F7738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2236" y="3158365"/>
                <a:ext cx="1890792" cy="1071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A6FF06-B904-4F21-9B69-0C0D8F464D0E}"/>
                  </a:ext>
                </a:extLst>
              </p:cNvPr>
              <p:cNvSpPr txBox="1"/>
              <p:nvPr/>
            </p:nvSpPr>
            <p:spPr>
              <a:xfrm>
                <a:off x="5672583" y="4281726"/>
                <a:ext cx="223009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0" i="0">
                    <a:solidFill>
                      <a:srgbClr val="595959"/>
                    </a:solidFill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“A man is threatening with </a:t>
                </a:r>
              </a:p>
              <a:p>
                <a:pPr algn="ctr"/>
                <a:r>
                  <a:rPr lang="en-US" altLang="ko-KR" sz="1100" b="0" i="0">
                    <a:solidFill>
                      <a:srgbClr val="595959"/>
                    </a:solidFill>
                    <a:effectLst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a gun at the mart.”</a:t>
                </a:r>
                <a:endParaRPr lang="en-US" altLang="ko-KR" sz="11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10C6941-8511-4B58-9E9D-17CAF4EC4C21}"/>
                  </a:ext>
                </a:extLst>
              </p:cNvPr>
              <p:cNvSpPr/>
              <p:nvPr/>
            </p:nvSpPr>
            <p:spPr>
              <a:xfrm>
                <a:off x="5733948" y="3119626"/>
                <a:ext cx="2107367" cy="1592987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C1718F4-35AF-4AD8-8181-F526B4EDD4D2}"/>
                </a:ext>
              </a:extLst>
            </p:cNvPr>
            <p:cNvGrpSpPr/>
            <p:nvPr/>
          </p:nvGrpSpPr>
          <p:grpSpPr>
            <a:xfrm>
              <a:off x="1521798" y="876551"/>
              <a:ext cx="6086115" cy="4236112"/>
              <a:chOff x="1521798" y="876551"/>
              <a:chExt cx="6086115" cy="4236112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D99878D-7F58-AA49-8522-BD947463C4D7}"/>
                  </a:ext>
                </a:extLst>
              </p:cNvPr>
              <p:cNvGrpSpPr/>
              <p:nvPr/>
            </p:nvGrpSpPr>
            <p:grpSpPr>
              <a:xfrm>
                <a:off x="1521798" y="876551"/>
                <a:ext cx="6086115" cy="4236112"/>
                <a:chOff x="1675923" y="3019474"/>
                <a:chExt cx="6086115" cy="4236112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04EFA9DA-5F4B-6744-9A82-33F8E1C0C4F4}"/>
                    </a:ext>
                  </a:extLst>
                </p:cNvPr>
                <p:cNvGrpSpPr/>
                <p:nvPr/>
              </p:nvGrpSpPr>
              <p:grpSpPr>
                <a:xfrm>
                  <a:off x="1675923" y="3163716"/>
                  <a:ext cx="6086115" cy="4091870"/>
                  <a:chOff x="2010493" y="2640878"/>
                  <a:chExt cx="8114820" cy="5455829"/>
                </a:xfrm>
              </p:grpSpPr>
              <p:pic>
                <p:nvPicPr>
                  <p:cNvPr id="15" name="그림 14">
                    <a:extLst>
                      <a:ext uri="{FF2B5EF4-FFF2-40B4-BE49-F238E27FC236}">
                        <a16:creationId xmlns:a16="http://schemas.microsoft.com/office/drawing/2014/main" id="{32CE52E4-A3C0-234D-9F02-C27D722A4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>
                                <a14:foregroundMark x1="61196" y1="55053" x2="61196" y2="55053"/>
                                <a14:foregroundMark x1="49891" y1="28507" x2="49891" y2="28507"/>
                                <a14:foregroundMark x1="45326" y1="33183" x2="45326" y2="33183"/>
                                <a14:foregroundMark x1="55217" y1="31674" x2="55217" y2="3167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47649" y="2640878"/>
                    <a:ext cx="2174065" cy="1576243"/>
                  </a:xfrm>
                  <a:prstGeom prst="rect">
                    <a:avLst/>
                  </a:prstGeom>
                </p:spPr>
              </p:pic>
              <p:pic>
                <p:nvPicPr>
                  <p:cNvPr id="16" name="그래픽 15" descr="불꽃 단색으로 채워진">
                    <a:extLst>
                      <a:ext uri="{FF2B5EF4-FFF2-40B4-BE49-F238E27FC236}">
                        <a16:creationId xmlns:a16="http://schemas.microsoft.com/office/drawing/2014/main" id="{C3324112-FA6E-0140-B274-BC744DB6CC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38800" y="297180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7" name="그래픽 16" descr="남자 단색으로 채워진">
                    <a:extLst>
                      <a:ext uri="{FF2B5EF4-FFF2-40B4-BE49-F238E27FC236}">
                        <a16:creationId xmlns:a16="http://schemas.microsoft.com/office/drawing/2014/main" id="{2917F606-C7AF-C44D-83B7-D8BBC0894F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43925" y="2990850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74692BD-7901-5E4D-9572-9FD864D9E095}"/>
                      </a:ext>
                    </a:extLst>
                  </p:cNvPr>
                  <p:cNvSpPr txBox="1"/>
                  <p:nvPr/>
                </p:nvSpPr>
                <p:spPr>
                  <a:xfrm>
                    <a:off x="2010493" y="4017066"/>
                    <a:ext cx="2248376" cy="4514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600" dirty="0">
                        <a:solidFill>
                          <a:srgbClr val="595959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교통사고 발생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F37EE16-BEB5-8544-976B-4B6F750D76BA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812" y="4017066"/>
                    <a:ext cx="2248376" cy="4514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600" dirty="0">
                        <a:solidFill>
                          <a:srgbClr val="595959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화재 발생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8060A7E-6864-C445-9720-B678709D6B73}"/>
                      </a:ext>
                    </a:extLst>
                  </p:cNvPr>
                  <p:cNvSpPr txBox="1"/>
                  <p:nvPr/>
                </p:nvSpPr>
                <p:spPr>
                  <a:xfrm>
                    <a:off x="7876937" y="4017066"/>
                    <a:ext cx="2248376" cy="4514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1600" dirty="0">
                        <a:solidFill>
                          <a:srgbClr val="595959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위험 인물 접근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9B8F9B2-6FD6-9146-B047-E0E73D6ECDC8}"/>
                      </a:ext>
                    </a:extLst>
                  </p:cNvPr>
                  <p:cNvSpPr txBox="1"/>
                  <p:nvPr/>
                </p:nvSpPr>
                <p:spPr>
                  <a:xfrm>
                    <a:off x="2242032" y="7519173"/>
                    <a:ext cx="1678237" cy="5745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사고 위치 실시간 </a:t>
                    </a:r>
                    <a:endParaRPr lang="en-US" altLang="ko-KR" sz="11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표시 서비스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79F800F-F5FC-EF48-B4F3-CFA743527B62}"/>
                      </a:ext>
                    </a:extLst>
                  </p:cNvPr>
                  <p:cNvSpPr txBox="1"/>
                  <p:nvPr/>
                </p:nvSpPr>
                <p:spPr>
                  <a:xfrm>
                    <a:off x="5333825" y="7519175"/>
                    <a:ext cx="1524349" cy="5745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SNS </a:t>
                    </a:r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화재 발생</a:t>
                    </a:r>
                    <a:endParaRPr lang="en-US" altLang="ko-KR" sz="11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정보 전송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45D4DDA-8D43-2B42-B784-B36A0053688F}"/>
                      </a:ext>
                    </a:extLst>
                  </p:cNvPr>
                  <p:cNvSpPr txBox="1"/>
                  <p:nvPr/>
                </p:nvSpPr>
                <p:spPr>
                  <a:xfrm>
                    <a:off x="8007049" y="7522191"/>
                    <a:ext cx="1988152" cy="5745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상황을 텍스트화 하는</a:t>
                    </a:r>
                    <a:endParaRPr lang="en-US" altLang="ko-KR" sz="11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  <a:p>
                    <a:pPr algn="ctr"/>
                    <a:r>
                      <a:rPr lang="ko-KR" altLang="en-US" sz="1100" dirty="0">
                        <a:solidFill>
                          <a:srgbClr val="595959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서비스</a:t>
                    </a:r>
                    <a:endParaRPr lang="en-US" altLang="ko-KR" sz="11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endParaRPr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31F00A3-BACD-0144-83D4-296B8C425E77}"/>
                    </a:ext>
                  </a:extLst>
                </p:cNvPr>
                <p:cNvSpPr txBox="1"/>
                <p:nvPr/>
              </p:nvSpPr>
              <p:spPr>
                <a:xfrm>
                  <a:off x="3518031" y="3019474"/>
                  <a:ext cx="240189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rgbClr val="5A7D59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“ </a:t>
                  </a:r>
                  <a:r>
                    <a:rPr lang="ko-KR" altLang="en-US" sz="1600" dirty="0">
                      <a:solidFill>
                        <a:srgbClr val="5A7D59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안전한 스마트 시티 </a:t>
                  </a:r>
                  <a:r>
                    <a:rPr lang="en-US" altLang="ko-KR" sz="1600" dirty="0">
                      <a:solidFill>
                        <a:srgbClr val="5A7D59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”</a:t>
                  </a:r>
                  <a:endParaRPr lang="ko-KR" altLang="en-US" sz="1600" dirty="0">
                    <a:solidFill>
                      <a:srgbClr val="5A7D59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5" name="화살표: 아래쪽 4">
                <a:extLst>
                  <a:ext uri="{FF2B5EF4-FFF2-40B4-BE49-F238E27FC236}">
                    <a16:creationId xmlns:a16="http://schemas.microsoft.com/office/drawing/2014/main" id="{D2825F79-27C6-459C-8620-67FBD13EAE52}"/>
                  </a:ext>
                </a:extLst>
              </p:cNvPr>
              <p:cNvSpPr/>
              <p:nvPr/>
            </p:nvSpPr>
            <p:spPr>
              <a:xfrm>
                <a:off x="2237887" y="2516203"/>
                <a:ext cx="254103" cy="266495"/>
              </a:xfrm>
              <a:prstGeom prst="downArrow">
                <a:avLst/>
              </a:prstGeom>
              <a:solidFill>
                <a:srgbClr val="8BB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BC03DA25-F0A9-4CB7-8DEC-386B46F65775}"/>
                  </a:ext>
                </a:extLst>
              </p:cNvPr>
              <p:cNvSpPr/>
              <p:nvPr/>
            </p:nvSpPr>
            <p:spPr>
              <a:xfrm>
                <a:off x="4444948" y="2511472"/>
                <a:ext cx="254103" cy="266495"/>
              </a:xfrm>
              <a:prstGeom prst="downArrow">
                <a:avLst/>
              </a:prstGeom>
              <a:solidFill>
                <a:srgbClr val="8BB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4950E111-DDB4-4CA8-B21A-F130C9AF11B1}"/>
                  </a:ext>
                </a:extLst>
              </p:cNvPr>
              <p:cNvSpPr/>
              <p:nvPr/>
            </p:nvSpPr>
            <p:spPr>
              <a:xfrm>
                <a:off x="6625954" y="2497254"/>
                <a:ext cx="254103" cy="266495"/>
              </a:xfrm>
              <a:prstGeom prst="downArrow">
                <a:avLst/>
              </a:prstGeom>
              <a:solidFill>
                <a:srgbClr val="8BB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757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786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 요약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Google Shape;188;p27">
            <a:extLst>
              <a:ext uri="{FF2B5EF4-FFF2-40B4-BE49-F238E27FC236}">
                <a16:creationId xmlns:a16="http://schemas.microsoft.com/office/drawing/2014/main" id="{6E67103E-A337-2E44-88CB-EDF8F56EAA6A}"/>
              </a:ext>
            </a:extLst>
          </p:cNvPr>
          <p:cNvSpPr txBox="1">
            <a:spLocks/>
          </p:cNvSpPr>
          <p:nvPr/>
        </p:nvSpPr>
        <p:spPr>
          <a:xfrm>
            <a:off x="378924" y="411071"/>
            <a:ext cx="4132116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</a:t>
            </a:r>
            <a:r>
              <a:rPr lang="en-US" altLang="ko-KR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및 중간평가 </a:t>
            </a:r>
            <a:r>
              <a:rPr lang="ko-KR" altLang="en-US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지도사항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altLang="ko-Kore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rgbClr val="5BA682"/>
                </a:solidFill>
                <a:ea typeface="G마켓 산스 TTF Bold" panose="02000000000000000000" pitchFamily="2" charset="-127"/>
              </a:rPr>
              <a:t>  </a:t>
            </a:r>
            <a:endParaRPr lang="en-US" dirty="0">
              <a:solidFill>
                <a:srgbClr val="5BA682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1FB21D-CBAD-4AC5-9C46-D360BD295BD2}"/>
              </a:ext>
            </a:extLst>
          </p:cNvPr>
          <p:cNvGrpSpPr/>
          <p:nvPr/>
        </p:nvGrpSpPr>
        <p:grpSpPr>
          <a:xfrm>
            <a:off x="918515" y="1410572"/>
            <a:ext cx="6551583" cy="2400939"/>
            <a:chOff x="439884" y="2062424"/>
            <a:chExt cx="6551583" cy="2400939"/>
          </a:xfrm>
        </p:grpSpPr>
        <p:sp>
          <p:nvSpPr>
            <p:cNvPr id="38" name="Google Shape;188;p27">
              <a:extLst>
                <a:ext uri="{FF2B5EF4-FFF2-40B4-BE49-F238E27FC236}">
                  <a16:creationId xmlns:a16="http://schemas.microsoft.com/office/drawing/2014/main" id="{1F7FC43B-CA7F-DE4F-A8C0-35D43D7C5E23}"/>
                </a:ext>
              </a:extLst>
            </p:cNvPr>
            <p:cNvSpPr txBox="1">
              <a:spLocks/>
            </p:cNvSpPr>
            <p:nvPr/>
          </p:nvSpPr>
          <p:spPr>
            <a:xfrm>
              <a:off x="439884" y="2062424"/>
              <a:ext cx="5782012" cy="946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▷ 기존 상황 감지 애플리케이션이 </a:t>
              </a:r>
              <a:r>
                <a:rPr lang="ko-KR" altLang="en-US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부하</a:t>
              </a:r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가 큰 것에 대한 개선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Google Shape;188;p27">
              <a:extLst>
                <a:ext uri="{FF2B5EF4-FFF2-40B4-BE49-F238E27FC236}">
                  <a16:creationId xmlns:a16="http://schemas.microsoft.com/office/drawing/2014/main" id="{70FF9B14-1251-424D-BFF1-88E6FF6D623E}"/>
                </a:ext>
              </a:extLst>
            </p:cNvPr>
            <p:cNvSpPr txBox="1">
              <a:spLocks/>
            </p:cNvSpPr>
            <p:nvPr/>
          </p:nvSpPr>
          <p:spPr>
            <a:xfrm>
              <a:off x="439884" y="2792858"/>
              <a:ext cx="6551583" cy="946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▷ 사고에 대한 실시간 서비스 제공 여부 파악을 위한 </a:t>
              </a:r>
              <a:r>
                <a:rPr lang="ko-KR" altLang="en-US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종단간 시간</a:t>
              </a:r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측정 </a:t>
              </a:r>
              <a:r>
                <a:rPr 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Google Shape;188;p27">
              <a:extLst>
                <a:ext uri="{FF2B5EF4-FFF2-40B4-BE49-F238E27FC236}">
                  <a16:creationId xmlns:a16="http://schemas.microsoft.com/office/drawing/2014/main" id="{C8118631-6BD3-8C49-BB23-57F9A7BF1491}"/>
                </a:ext>
              </a:extLst>
            </p:cNvPr>
            <p:cNvSpPr txBox="1">
              <a:spLocks/>
            </p:cNvSpPr>
            <p:nvPr/>
          </p:nvSpPr>
          <p:spPr>
            <a:xfrm>
              <a:off x="439884" y="3517163"/>
              <a:ext cx="6551583" cy="946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▷ </a:t>
              </a:r>
              <a:r>
                <a:rPr lang="en-US" altLang="ko-KR" dirty="0" err="1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FaaS</a:t>
              </a:r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인프라를 통한 </a:t>
              </a:r>
              <a:r>
                <a:rPr lang="ko-KR" altLang="en-US" dirty="0">
                  <a:solidFill>
                    <a:srgbClr val="FF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비용 절감</a:t>
              </a:r>
              <a:r>
                <a: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효과 증명 필요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2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03B4720-0B18-4922-A14F-1159D45DD16D}"/>
              </a:ext>
            </a:extLst>
          </p:cNvPr>
          <p:cNvGrpSpPr/>
          <p:nvPr/>
        </p:nvGrpSpPr>
        <p:grpSpPr>
          <a:xfrm>
            <a:off x="5417820" y="1257300"/>
            <a:ext cx="3070860" cy="1440180"/>
            <a:chOff x="5417820" y="1257300"/>
            <a:chExt cx="3070860" cy="14401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58A990-BCF1-4989-B9D2-91183F8A83D6}"/>
                </a:ext>
              </a:extLst>
            </p:cNvPr>
            <p:cNvSpPr/>
            <p:nvPr/>
          </p:nvSpPr>
          <p:spPr>
            <a:xfrm>
              <a:off x="5417820" y="1257300"/>
              <a:ext cx="3070860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Google Shape;189;p27">
              <a:hlinkClick r:id="" action="ppaction://noaction"/>
              <a:extLst>
                <a:ext uri="{FF2B5EF4-FFF2-40B4-BE49-F238E27FC236}">
                  <a16:creationId xmlns:a16="http://schemas.microsoft.com/office/drawing/2014/main" id="{A1293834-D6B5-4FAD-A461-58F6745F5834}"/>
                </a:ext>
              </a:extLst>
            </p:cNvPr>
            <p:cNvSpPr txBox="1">
              <a:spLocks/>
            </p:cNvSpPr>
            <p:nvPr/>
          </p:nvSpPr>
          <p:spPr>
            <a:xfrm>
              <a:off x="5573087" y="1328445"/>
              <a:ext cx="2760325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2800">
                  <a:solidFill>
                    <a:srgbClr val="77BE9C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Modification</a:t>
              </a:r>
            </a:p>
          </p:txBody>
        </p:sp>
        <p:sp>
          <p:nvSpPr>
            <p:cNvPr id="10" name="Google Shape;192;p27">
              <a:extLst>
                <a:ext uri="{FF2B5EF4-FFF2-40B4-BE49-F238E27FC236}">
                  <a16:creationId xmlns:a16="http://schemas.microsoft.com/office/drawing/2014/main" id="{96F3C09C-CB73-454F-8CFB-1AC9FC066492}"/>
                </a:ext>
              </a:extLst>
            </p:cNvPr>
            <p:cNvSpPr txBox="1">
              <a:spLocks/>
            </p:cNvSpPr>
            <p:nvPr/>
          </p:nvSpPr>
          <p:spPr>
            <a:xfrm>
              <a:off x="5603567" y="1906245"/>
              <a:ext cx="2501245" cy="572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1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r>
                <a:rPr lang="ko-KR" altLang="en-US" sz="1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차 멘토링 및 중간 평가 이후 </a:t>
              </a:r>
              <a:r>
                <a:rPr lang="ko-KR" altLang="en-US" sz="18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개선 사항</a:t>
              </a:r>
              <a:endParaRPr lang="ko-KR" altLang="en-US" sz="1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개선 사항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3B5955-236C-4C8F-9AC0-96177FF7C6EA}"/>
              </a:ext>
            </a:extLst>
          </p:cNvPr>
          <p:cNvSpPr/>
          <p:nvPr/>
        </p:nvSpPr>
        <p:spPr>
          <a:xfrm>
            <a:off x="85417" y="920267"/>
            <a:ext cx="865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050" b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436604-8071-41A6-A0D6-CA3D3A777C27}"/>
              </a:ext>
            </a:extLst>
          </p:cNvPr>
          <p:cNvGrpSpPr/>
          <p:nvPr/>
        </p:nvGrpSpPr>
        <p:grpSpPr>
          <a:xfrm>
            <a:off x="2062769" y="67557"/>
            <a:ext cx="5527101" cy="2631838"/>
            <a:chOff x="1041232" y="491826"/>
            <a:chExt cx="10056012" cy="658341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7521CE7-96BF-4CCB-BB4D-EF1464BF29B8}"/>
                </a:ext>
              </a:extLst>
            </p:cNvPr>
            <p:cNvGrpSpPr/>
            <p:nvPr/>
          </p:nvGrpSpPr>
          <p:grpSpPr>
            <a:xfrm>
              <a:off x="1041232" y="2672544"/>
              <a:ext cx="3172455" cy="3069937"/>
              <a:chOff x="173142" y="1821696"/>
              <a:chExt cx="3616288" cy="3478340"/>
            </a:xfrm>
          </p:grpSpPr>
          <p:pic>
            <p:nvPicPr>
              <p:cNvPr id="28" name="그래픽 27" descr="보안 카메라 단색으로 채워진">
                <a:extLst>
                  <a:ext uri="{FF2B5EF4-FFF2-40B4-BE49-F238E27FC236}">
                    <a16:creationId xmlns:a16="http://schemas.microsoft.com/office/drawing/2014/main" id="{4D9038BC-56E7-46CE-8BB2-4D3E02A4D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0298" y="1821696"/>
                <a:ext cx="914400" cy="1095105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E59CC8E5-A938-4888-B13F-E91A4EF22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61196" y1="55053" x2="61196" y2="55053"/>
                            <a14:foregroundMark x1="49891" y1="28507" x2="49891" y2="28507"/>
                            <a14:foregroundMark x1="45326" y1="33183" x2="45326" y2="33183"/>
                            <a14:foregroundMark x1="55217" y1="31674" x2="55217" y2="316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3645" y="2189479"/>
                <a:ext cx="2478224" cy="2138877"/>
              </a:xfrm>
              <a:prstGeom prst="rect">
                <a:avLst/>
              </a:prstGeom>
            </p:spPr>
          </p:pic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77E83F5-0A94-41E6-BA27-4548CA62C5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5808" y="2555880"/>
                <a:ext cx="360528" cy="917841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34E1C6D5-4E98-4EA4-8F92-828952E276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659" y="2482121"/>
                <a:ext cx="1499641" cy="116074"/>
              </a:xfrm>
              <a:prstGeom prst="line">
                <a:avLst/>
              </a:prstGeom>
              <a:ln w="38100">
                <a:solidFill>
                  <a:srgbClr val="5A7D59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594AD5-9D73-4C09-B46E-7081A0D5F9B2}"/>
                  </a:ext>
                </a:extLst>
              </p:cNvPr>
              <p:cNvSpPr txBox="1"/>
              <p:nvPr/>
            </p:nvSpPr>
            <p:spPr>
              <a:xfrm>
                <a:off x="173142" y="3967873"/>
                <a:ext cx="3616288" cy="1332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딥러닝을 통한 위험 상황 감지</a:t>
                </a:r>
                <a:endPara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11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</a:t>
                </a:r>
                <a:r>
                  <a:rPr lang="ko-KR" altLang="en-US" sz="11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이벤트 발생</a:t>
                </a:r>
                <a:r>
                  <a:rPr lang="en-US" altLang="ko-KR" sz="11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)</a:t>
                </a:r>
                <a:endPara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25E1860-EC6A-4C51-8B27-6C04BAC6C817}"/>
                </a:ext>
              </a:extLst>
            </p:cNvPr>
            <p:cNvGrpSpPr/>
            <p:nvPr/>
          </p:nvGrpSpPr>
          <p:grpSpPr>
            <a:xfrm>
              <a:off x="4630421" y="2564274"/>
              <a:ext cx="3172454" cy="3352476"/>
              <a:chOff x="4683522" y="1241842"/>
              <a:chExt cx="3512453" cy="3607078"/>
            </a:xfrm>
          </p:grpSpPr>
          <p:pic>
            <p:nvPicPr>
              <p:cNvPr id="26" name="Picture 4" descr="KEDA | Kubernetes Event-driven Autoscaling">
                <a:extLst>
                  <a:ext uri="{FF2B5EF4-FFF2-40B4-BE49-F238E27FC236}">
                    <a16:creationId xmlns:a16="http://schemas.microsoft.com/office/drawing/2014/main" id="{E0B3BC8A-93D1-488F-A808-F6F29C432C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6785" y="1241842"/>
                <a:ext cx="1805920" cy="2305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7D568A-3AF6-4CF8-9277-EE927CDF5FD8}"/>
                  </a:ext>
                </a:extLst>
              </p:cNvPr>
              <p:cNvSpPr txBox="1"/>
              <p:nvPr/>
            </p:nvSpPr>
            <p:spPr>
              <a:xfrm>
                <a:off x="4683522" y="3583878"/>
                <a:ext cx="3512453" cy="1265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KEDA</a:t>
                </a:r>
                <a:r>
                  <a:rPr lang="ko-KR" altLang="en-US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를 통한 </a:t>
                </a:r>
                <a:r>
                  <a:rPr lang="en-US" altLang="ko-KR" sz="1100" spc="-15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FaaS</a:t>
                </a:r>
                <a:r>
                  <a:rPr lang="en-US" altLang="ko-KR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실현</a:t>
                </a:r>
                <a:br>
                  <a:rPr lang="en-US" altLang="ko-KR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</a:br>
                <a:r>
                  <a:rPr lang="en-US" altLang="ko-KR" sz="1100" spc="-15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(Scale to Zero)</a:t>
                </a:r>
                <a:endPara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9817C29F-B793-4796-BC3E-8CD92CEDDBE0}"/>
                </a:ext>
              </a:extLst>
            </p:cNvPr>
            <p:cNvSpPr/>
            <p:nvPr/>
          </p:nvSpPr>
          <p:spPr>
            <a:xfrm>
              <a:off x="4324283" y="3679257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E702CD0-2CB9-4EEE-9FA2-5CC671951EFB}"/>
                </a:ext>
              </a:extLst>
            </p:cNvPr>
            <p:cNvSpPr/>
            <p:nvPr/>
          </p:nvSpPr>
          <p:spPr>
            <a:xfrm>
              <a:off x="7918569" y="3725560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6A89EC7A-FA8E-4032-A81A-FE4BBE07AAA7}"/>
                </a:ext>
              </a:extLst>
            </p:cNvPr>
            <p:cNvSpPr/>
            <p:nvPr/>
          </p:nvSpPr>
          <p:spPr>
            <a:xfrm rot="19680078">
              <a:off x="7947867" y="2948141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CF008BC7-86FF-4138-89CE-547751D62D10}"/>
                </a:ext>
              </a:extLst>
            </p:cNvPr>
            <p:cNvSpPr/>
            <p:nvPr/>
          </p:nvSpPr>
          <p:spPr>
            <a:xfrm rot="1787956">
              <a:off x="7974562" y="4579768"/>
              <a:ext cx="525306" cy="430913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760958D-B612-451B-B9DA-4924C9A82F9F}"/>
                </a:ext>
              </a:extLst>
            </p:cNvPr>
            <p:cNvGrpSpPr/>
            <p:nvPr/>
          </p:nvGrpSpPr>
          <p:grpSpPr>
            <a:xfrm>
              <a:off x="8619244" y="491826"/>
              <a:ext cx="2478000" cy="2703669"/>
              <a:chOff x="8559554" y="1008033"/>
              <a:chExt cx="2478000" cy="2703669"/>
            </a:xfrm>
          </p:grpSpPr>
          <p:pic>
            <p:nvPicPr>
              <p:cNvPr id="24" name="Google Shape;170;p5">
                <a:extLst>
                  <a:ext uri="{FF2B5EF4-FFF2-40B4-BE49-F238E27FC236}">
                    <a16:creationId xmlns:a16="http://schemas.microsoft.com/office/drawing/2014/main" id="{0F0F9C6B-1C82-4E3E-BE39-E676AD91FB2E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559554" y="1008033"/>
                <a:ext cx="2478000" cy="20724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176;p5">
                <a:extLst>
                  <a:ext uri="{FF2B5EF4-FFF2-40B4-BE49-F238E27FC236}">
                    <a16:creationId xmlns:a16="http://schemas.microsoft.com/office/drawing/2014/main" id="{D3313F1D-3BE5-4D62-85CC-12053DD66928}"/>
                  </a:ext>
                </a:extLst>
              </p:cNvPr>
              <p:cNvSpPr txBox="1"/>
              <p:nvPr/>
            </p:nvSpPr>
            <p:spPr>
              <a:xfrm>
                <a:off x="8669488" y="2620044"/>
                <a:ext cx="2341205" cy="109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 위치 실시간 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표시 서비스</a:t>
                </a:r>
                <a:endParaRPr lang="ko-KR" altLang="en-US" sz="10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7E9B6C1-DB70-4307-997D-61CA87A9A92F}"/>
                </a:ext>
              </a:extLst>
            </p:cNvPr>
            <p:cNvGrpSpPr/>
            <p:nvPr/>
          </p:nvGrpSpPr>
          <p:grpSpPr>
            <a:xfrm>
              <a:off x="8752562" y="3137865"/>
              <a:ext cx="2196514" cy="1949616"/>
              <a:chOff x="8339436" y="4516650"/>
              <a:chExt cx="2196514" cy="1949616"/>
            </a:xfrm>
          </p:grpSpPr>
          <p:pic>
            <p:nvPicPr>
              <p:cNvPr id="22" name="Google Shape;171;p5" descr="불꽃 단색으로 채워진">
                <a:extLst>
                  <a:ext uri="{FF2B5EF4-FFF2-40B4-BE49-F238E27FC236}">
                    <a16:creationId xmlns:a16="http://schemas.microsoft.com/office/drawing/2014/main" id="{E41CD798-09E8-4E16-BCD7-9D38EAEFC624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8974662" y="4516650"/>
                <a:ext cx="1042231" cy="972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177;p5">
                <a:extLst>
                  <a:ext uri="{FF2B5EF4-FFF2-40B4-BE49-F238E27FC236}">
                    <a16:creationId xmlns:a16="http://schemas.microsoft.com/office/drawing/2014/main" id="{6B70EB53-4CC3-4A64-8D40-B8049F32FEEB}"/>
                  </a:ext>
                </a:extLst>
              </p:cNvPr>
              <p:cNvSpPr txBox="1"/>
              <p:nvPr/>
            </p:nvSpPr>
            <p:spPr>
              <a:xfrm>
                <a:off x="8339436" y="5374608"/>
                <a:ext cx="2196514" cy="109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SNS </a:t>
                </a: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화재</a:t>
                </a: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발생</a:t>
                </a:r>
                <a:endParaRPr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정보</a:t>
                </a: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전송</a:t>
                </a:r>
                <a:endParaRPr sz="10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358B225-CF17-4DCA-BD83-DF57C59D6529}"/>
                </a:ext>
              </a:extLst>
            </p:cNvPr>
            <p:cNvGrpSpPr/>
            <p:nvPr/>
          </p:nvGrpSpPr>
          <p:grpSpPr>
            <a:xfrm>
              <a:off x="8717523" y="5053616"/>
              <a:ext cx="2364515" cy="2021623"/>
              <a:chOff x="7514600" y="4876679"/>
              <a:chExt cx="2364515" cy="2021623"/>
            </a:xfrm>
          </p:grpSpPr>
          <p:pic>
            <p:nvPicPr>
              <p:cNvPr id="20" name="Google Shape;172;p5" descr="남자 단색으로 채워진">
                <a:extLst>
                  <a:ext uri="{FF2B5EF4-FFF2-40B4-BE49-F238E27FC236}">
                    <a16:creationId xmlns:a16="http://schemas.microsoft.com/office/drawing/2014/main" id="{EDE9A8CD-B71D-4B2B-9D3C-667D63A6A371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8175892" y="4876679"/>
                <a:ext cx="1042233" cy="10343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178;p5">
                <a:extLst>
                  <a:ext uri="{FF2B5EF4-FFF2-40B4-BE49-F238E27FC236}">
                    <a16:creationId xmlns:a16="http://schemas.microsoft.com/office/drawing/2014/main" id="{AC5F4B6B-399D-4DF7-906D-9990D5ED8A0E}"/>
                  </a:ext>
                </a:extLst>
              </p:cNvPr>
              <p:cNvSpPr txBox="1"/>
              <p:nvPr/>
            </p:nvSpPr>
            <p:spPr>
              <a:xfrm>
                <a:off x="7514600" y="5806644"/>
                <a:ext cx="2364515" cy="109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상황을</a:t>
                </a: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en-US" sz="1000" err="1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텍스트화</a:t>
                </a: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하는 서비스</a:t>
                </a:r>
                <a:endParaRPr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043A39-6AFD-4A44-9C42-9C2A50A22483}"/>
              </a:ext>
            </a:extLst>
          </p:cNvPr>
          <p:cNvSpPr/>
          <p:nvPr/>
        </p:nvSpPr>
        <p:spPr>
          <a:xfrm>
            <a:off x="85417" y="2864973"/>
            <a:ext cx="865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변경</a:t>
            </a: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050" b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7EBF54-4941-4764-BC5D-5E6A94198051}"/>
              </a:ext>
            </a:extLst>
          </p:cNvPr>
          <p:cNvCxnSpPr>
            <a:cxnSpLocks/>
          </p:cNvCxnSpPr>
          <p:nvPr/>
        </p:nvCxnSpPr>
        <p:spPr>
          <a:xfrm>
            <a:off x="1037200" y="2637585"/>
            <a:ext cx="7086600" cy="0"/>
          </a:xfrm>
          <a:prstGeom prst="line">
            <a:avLst/>
          </a:prstGeom>
          <a:ln w="28575">
            <a:solidFill>
              <a:srgbClr val="77BE9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73CA39A-1C31-428C-BE7A-8948301B6AB5}"/>
              </a:ext>
            </a:extLst>
          </p:cNvPr>
          <p:cNvGrpSpPr/>
          <p:nvPr/>
        </p:nvGrpSpPr>
        <p:grpSpPr>
          <a:xfrm>
            <a:off x="1037200" y="2501435"/>
            <a:ext cx="7914657" cy="2567390"/>
            <a:chOff x="1037200" y="2574300"/>
            <a:chExt cx="7914657" cy="2412679"/>
          </a:xfrm>
        </p:grpSpPr>
        <p:pic>
          <p:nvPicPr>
            <p:cNvPr id="34" name="그래픽 33" descr="보안 카메라 단색으로 채워진">
              <a:extLst>
                <a:ext uri="{FF2B5EF4-FFF2-40B4-BE49-F238E27FC236}">
                  <a16:creationId xmlns:a16="http://schemas.microsoft.com/office/drawing/2014/main" id="{204D09FB-0635-406E-978F-7DF7B4E10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5018" y="3217265"/>
              <a:ext cx="440901" cy="354210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12FDA97-DE1F-4689-BD1F-86D1898421BC}"/>
                </a:ext>
              </a:extLst>
            </p:cNvPr>
            <p:cNvCxnSpPr>
              <a:cxnSpLocks/>
            </p:cNvCxnSpPr>
            <p:nvPr/>
          </p:nvCxnSpPr>
          <p:spPr>
            <a:xfrm>
              <a:off x="1548948" y="3454736"/>
              <a:ext cx="240807" cy="516779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5C9033E-694F-48DA-81B0-0CDFA652A295}"/>
                </a:ext>
              </a:extLst>
            </p:cNvPr>
            <p:cNvCxnSpPr>
              <a:cxnSpLocks/>
            </p:cNvCxnSpPr>
            <p:nvPr/>
          </p:nvCxnSpPr>
          <p:spPr>
            <a:xfrm>
              <a:off x="1622650" y="3430879"/>
              <a:ext cx="723089" cy="37544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그래픽 36" descr="Aspiration 단색으로 채워진">
              <a:extLst>
                <a:ext uri="{FF2B5EF4-FFF2-40B4-BE49-F238E27FC236}">
                  <a16:creationId xmlns:a16="http://schemas.microsoft.com/office/drawing/2014/main" id="{A30E91DF-2E57-45E6-B6B1-5F0577FE7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14272" y="3492280"/>
              <a:ext cx="743435" cy="66168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36B719-4B21-4824-8B9E-77D58D38002A}"/>
                </a:ext>
              </a:extLst>
            </p:cNvPr>
            <p:cNvSpPr txBox="1"/>
            <p:nvPr/>
          </p:nvSpPr>
          <p:spPr>
            <a:xfrm>
              <a:off x="1037200" y="4153964"/>
              <a:ext cx="174368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움직임 감지</a:t>
              </a:r>
              <a:endParaRPr lang="en-US" altLang="ko-KR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이벤트 발생</a:t>
              </a:r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39" name="그래픽 38" descr="보안 카메라 단색으로 채워진">
              <a:extLst>
                <a:ext uri="{FF2B5EF4-FFF2-40B4-BE49-F238E27FC236}">
                  <a16:creationId xmlns:a16="http://schemas.microsoft.com/office/drawing/2014/main" id="{E7985211-B4E4-4505-A739-0B39F5CD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25089" y="3406178"/>
              <a:ext cx="440901" cy="354210"/>
            </a:xfrm>
            <a:prstGeom prst="rect">
              <a:avLst/>
            </a:prstGeom>
          </p:spPr>
        </p:pic>
        <p:pic>
          <p:nvPicPr>
            <p:cNvPr id="40" name="그림 39" descr="밤하늘이(가) 표시된 사진&#10;&#10;자동 생성된 설명">
              <a:extLst>
                <a:ext uri="{FF2B5EF4-FFF2-40B4-BE49-F238E27FC236}">
                  <a16:creationId xmlns:a16="http://schemas.microsoft.com/office/drawing/2014/main" id="{7ECC73E7-2655-4446-863B-0C05F8379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9046" y="3525137"/>
              <a:ext cx="1194936" cy="691817"/>
            </a:xfrm>
            <a:prstGeom prst="rect">
              <a:avLst/>
            </a:prstGeom>
          </p:spPr>
        </p:pic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2EA9E9C-5A81-4B86-835E-81808641F294}"/>
                </a:ext>
              </a:extLst>
            </p:cNvPr>
            <p:cNvCxnSpPr>
              <a:cxnSpLocks/>
            </p:cNvCxnSpPr>
            <p:nvPr/>
          </p:nvCxnSpPr>
          <p:spPr>
            <a:xfrm>
              <a:off x="3799019" y="3643649"/>
              <a:ext cx="173837" cy="296875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41ED32F-91AE-4260-8796-E664BF77D229}"/>
                </a:ext>
              </a:extLst>
            </p:cNvPr>
            <p:cNvCxnSpPr>
              <a:cxnSpLocks/>
            </p:cNvCxnSpPr>
            <p:nvPr/>
          </p:nvCxnSpPr>
          <p:spPr>
            <a:xfrm>
              <a:off x="3872720" y="3619791"/>
              <a:ext cx="723089" cy="37544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8E33CB-A0E1-4A70-9B56-E4322F3583E3}"/>
                </a:ext>
              </a:extLst>
            </p:cNvPr>
            <p:cNvSpPr txBox="1"/>
            <p:nvPr/>
          </p:nvSpPr>
          <p:spPr>
            <a:xfrm>
              <a:off x="3276986" y="4100356"/>
              <a:ext cx="174368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딥러닝을 통한 위험 상황 감지</a:t>
              </a:r>
              <a:endParaRPr lang="en-US" altLang="ko-KR" sz="1100" spc="-1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이벤트 발생</a:t>
              </a:r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9A028703-5E89-40AA-AFA9-F4E9B01C3D70}"/>
                </a:ext>
              </a:extLst>
            </p:cNvPr>
            <p:cNvSpPr/>
            <p:nvPr/>
          </p:nvSpPr>
          <p:spPr>
            <a:xfrm>
              <a:off x="2756231" y="3713125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pic>
          <p:nvPicPr>
            <p:cNvPr id="45" name="Picture 4" descr="KEDA | Kubernetes Event-driven Autoscaling">
              <a:extLst>
                <a:ext uri="{FF2B5EF4-FFF2-40B4-BE49-F238E27FC236}">
                  <a16:creationId xmlns:a16="http://schemas.microsoft.com/office/drawing/2014/main" id="{134AE833-21B6-4B00-AC13-CB5F14EB6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0067" y="3217266"/>
              <a:ext cx="896510" cy="81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F5CDEC-5C81-4987-8155-2D29241FAD98}"/>
                </a:ext>
              </a:extLst>
            </p:cNvPr>
            <p:cNvSpPr txBox="1"/>
            <p:nvPr/>
          </p:nvSpPr>
          <p:spPr>
            <a:xfrm>
              <a:off x="5466482" y="4043343"/>
              <a:ext cx="174368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KEDA</a:t>
              </a:r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통한 </a:t>
              </a:r>
              <a:r>
                <a:rPr lang="en-US" altLang="ko-KR" sz="1100" spc="-15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FaaS</a:t>
              </a:r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실현</a:t>
              </a:r>
              <a:b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(Scale to Zero)</a:t>
              </a:r>
              <a:endParaRPr lang="ko-KR" altLang="en-US" sz="1100" spc="-1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A9D182E2-F0F9-4B69-8CEE-C3AF7B322864}"/>
                </a:ext>
              </a:extLst>
            </p:cNvPr>
            <p:cNvSpPr/>
            <p:nvPr/>
          </p:nvSpPr>
          <p:spPr>
            <a:xfrm>
              <a:off x="7273754" y="3671206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A19BE694-720B-4A4D-9918-8D4297AC5A16}"/>
                </a:ext>
              </a:extLst>
            </p:cNvPr>
            <p:cNvSpPr/>
            <p:nvPr/>
          </p:nvSpPr>
          <p:spPr>
            <a:xfrm rot="19680078">
              <a:off x="7289857" y="3386299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FCA2D937-8BA9-4510-B806-40924CC7C0B1}"/>
                </a:ext>
              </a:extLst>
            </p:cNvPr>
            <p:cNvSpPr/>
            <p:nvPr/>
          </p:nvSpPr>
          <p:spPr>
            <a:xfrm rot="1787956">
              <a:off x="7304530" y="3984254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56" name="화살표: 오른쪽 55">
              <a:extLst>
                <a:ext uri="{FF2B5EF4-FFF2-40B4-BE49-F238E27FC236}">
                  <a16:creationId xmlns:a16="http://schemas.microsoft.com/office/drawing/2014/main" id="{0E13C2B7-A5DB-4447-8A31-D94FD1695A0B}"/>
                </a:ext>
              </a:extLst>
            </p:cNvPr>
            <p:cNvSpPr/>
            <p:nvPr/>
          </p:nvSpPr>
          <p:spPr>
            <a:xfrm>
              <a:off x="5191907" y="3705508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57" name="Google Shape;177;p5">
              <a:extLst>
                <a:ext uri="{FF2B5EF4-FFF2-40B4-BE49-F238E27FC236}">
                  <a16:creationId xmlns:a16="http://schemas.microsoft.com/office/drawing/2014/main" id="{1EA1E6A9-ACC3-4CC7-A20E-3C8D5C835334}"/>
                </a:ext>
              </a:extLst>
            </p:cNvPr>
            <p:cNvSpPr txBox="1"/>
            <p:nvPr/>
          </p:nvSpPr>
          <p:spPr>
            <a:xfrm>
              <a:off x="2434517" y="3333032"/>
              <a:ext cx="94599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HPC</a:t>
              </a:r>
              <a:r>
                <a:rPr lang="ko-KR" alt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딥러닝 </a:t>
              </a:r>
              <a:r>
                <a:rPr lang="en-US" altLang="ko-KR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Pod</a:t>
              </a:r>
              <a:r>
                <a:rPr 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배포</a:t>
              </a:r>
              <a:endParaRPr sz="9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61" name="Google Shape;170;p5">
              <a:extLst>
                <a:ext uri="{FF2B5EF4-FFF2-40B4-BE49-F238E27FC236}">
                  <a16:creationId xmlns:a16="http://schemas.microsoft.com/office/drawing/2014/main" id="{3F94A66A-B626-47EE-BBCB-B8FBBEA866E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589870" y="2574300"/>
              <a:ext cx="1361987" cy="759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176;p5">
              <a:extLst>
                <a:ext uri="{FF2B5EF4-FFF2-40B4-BE49-F238E27FC236}">
                  <a16:creationId xmlns:a16="http://schemas.microsoft.com/office/drawing/2014/main" id="{95551F29-42C6-4F53-B747-95146F11F8D7}"/>
                </a:ext>
              </a:extLst>
            </p:cNvPr>
            <p:cNvSpPr txBox="1"/>
            <p:nvPr/>
          </p:nvSpPr>
          <p:spPr>
            <a:xfrm>
              <a:off x="7650293" y="3165067"/>
              <a:ext cx="12868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위치 실시간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표시 서비스</a:t>
              </a:r>
              <a:endParaRPr lang="ko-KR" altLang="en-US" sz="10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63" name="Google Shape;171;p5" descr="불꽃 단색으로 채워진">
              <a:extLst>
                <a:ext uri="{FF2B5EF4-FFF2-40B4-BE49-F238E27FC236}">
                  <a16:creationId xmlns:a16="http://schemas.microsoft.com/office/drawing/2014/main" id="{52B68A39-0392-40B5-8E16-0527D1B9D6B6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012286" y="3544016"/>
              <a:ext cx="572843" cy="3563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177;p5">
              <a:extLst>
                <a:ext uri="{FF2B5EF4-FFF2-40B4-BE49-F238E27FC236}">
                  <a16:creationId xmlns:a16="http://schemas.microsoft.com/office/drawing/2014/main" id="{9030CBBC-386A-44C5-ACD4-E03816467CE5}"/>
                </a:ext>
              </a:extLst>
            </p:cNvPr>
            <p:cNvSpPr txBox="1"/>
            <p:nvPr/>
          </p:nvSpPr>
          <p:spPr>
            <a:xfrm>
              <a:off x="7663146" y="3858439"/>
              <a:ext cx="1207273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SNS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화재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발생</a:t>
              </a:r>
              <a:endParaRPr sz="10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정보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전송</a:t>
              </a:r>
              <a:endParaRPr sz="10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65" name="Google Shape;172;p5" descr="남자 단색으로 채워진">
              <a:extLst>
                <a:ext uri="{FF2B5EF4-FFF2-40B4-BE49-F238E27FC236}">
                  <a16:creationId xmlns:a16="http://schemas.microsoft.com/office/drawing/2014/main" id="{84A0635A-48CA-419F-B163-2F36D9188C1A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007354" y="4246098"/>
              <a:ext cx="572844" cy="379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178;p5">
              <a:extLst>
                <a:ext uri="{FF2B5EF4-FFF2-40B4-BE49-F238E27FC236}">
                  <a16:creationId xmlns:a16="http://schemas.microsoft.com/office/drawing/2014/main" id="{6699548F-A256-4AA5-B83F-FF68332A9248}"/>
                </a:ext>
              </a:extLst>
            </p:cNvPr>
            <p:cNvSpPr txBox="1"/>
            <p:nvPr/>
          </p:nvSpPr>
          <p:spPr>
            <a:xfrm>
              <a:off x="7643887" y="4586910"/>
              <a:ext cx="129961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상황을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텍스트화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하는 서비스</a:t>
              </a:r>
              <a:endParaRPr sz="10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9CDF47-D830-496B-A4F5-2C5891981C45}"/>
              </a:ext>
            </a:extLst>
          </p:cNvPr>
          <p:cNvSpPr/>
          <p:nvPr/>
        </p:nvSpPr>
        <p:spPr>
          <a:xfrm>
            <a:off x="1037200" y="2954841"/>
            <a:ext cx="3933997" cy="187587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Google Shape;188;p27">
            <a:extLst>
              <a:ext uri="{FF2B5EF4-FFF2-40B4-BE49-F238E27FC236}">
                <a16:creationId xmlns:a16="http://schemas.microsoft.com/office/drawing/2014/main" id="{37F5F93D-630D-47FC-BE8A-8A1452504D4E}"/>
              </a:ext>
            </a:extLst>
          </p:cNvPr>
          <p:cNvSpPr txBox="1">
            <a:spLocks/>
          </p:cNvSpPr>
          <p:nvPr/>
        </p:nvSpPr>
        <p:spPr>
          <a:xfrm>
            <a:off x="387406" y="320554"/>
            <a:ext cx="60106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동작 개념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1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41104" y="-78630"/>
            <a:ext cx="229427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개선 사항</a:t>
            </a:r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6FA8C48-13DC-442B-A7CA-D0CA411C9C74}"/>
              </a:ext>
            </a:extLst>
          </p:cNvPr>
          <p:cNvCxnSpPr>
            <a:cxnSpLocks/>
          </p:cNvCxnSpPr>
          <p:nvPr/>
        </p:nvCxnSpPr>
        <p:spPr>
          <a:xfrm>
            <a:off x="4572000" y="1090267"/>
            <a:ext cx="0" cy="3581400"/>
          </a:xfrm>
          <a:prstGeom prst="line">
            <a:avLst/>
          </a:prstGeom>
          <a:ln w="28575">
            <a:solidFill>
              <a:srgbClr val="77BE9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8B0870-046E-413A-97BD-A6B9C605A1A2}"/>
              </a:ext>
            </a:extLst>
          </p:cNvPr>
          <p:cNvGrpSpPr/>
          <p:nvPr/>
        </p:nvGrpSpPr>
        <p:grpSpPr>
          <a:xfrm>
            <a:off x="5640932" y="1007241"/>
            <a:ext cx="2806947" cy="3887009"/>
            <a:chOff x="5627010" y="988358"/>
            <a:chExt cx="2806947" cy="3887009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CC87F9C-B7C6-410C-A775-EEF8C6066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3869" y="988358"/>
              <a:ext cx="2740088" cy="3887009"/>
            </a:xfrm>
            <a:prstGeom prst="rect">
              <a:avLst/>
            </a:prstGeom>
          </p:spPr>
        </p:pic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1954EE7F-0F70-4058-A430-DA281A0B5715}"/>
                </a:ext>
              </a:extLst>
            </p:cNvPr>
            <p:cNvSpPr/>
            <p:nvPr/>
          </p:nvSpPr>
          <p:spPr>
            <a:xfrm>
              <a:off x="6164839" y="1814669"/>
              <a:ext cx="555536" cy="332067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bg1"/>
                  </a:solidFill>
                  <a:latin typeface="+mn-ea"/>
                </a:rPr>
                <a:t>Master</a:t>
              </a:r>
            </a:p>
            <a:p>
              <a:pPr algn="ctr"/>
              <a:r>
                <a:rPr lang="en-US" altLang="ko-KR" sz="800" b="1">
                  <a:solidFill>
                    <a:schemeClr val="bg1"/>
                  </a:solidFill>
                  <a:latin typeface="+mn-ea"/>
                </a:rPr>
                <a:t>Node</a:t>
              </a:r>
              <a:endParaRPr lang="ko-KR" altLang="en-US" sz="8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C3705646-10DB-4F8B-B3A4-2C7BFE4EC829}"/>
                </a:ext>
              </a:extLst>
            </p:cNvPr>
            <p:cNvSpPr/>
            <p:nvPr/>
          </p:nvSpPr>
          <p:spPr>
            <a:xfrm>
              <a:off x="7003244" y="2234970"/>
              <a:ext cx="580422" cy="254978"/>
            </a:xfrm>
            <a:prstGeom prst="roundRect">
              <a:avLst/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  <a:latin typeface="+mn-ea"/>
                </a:rPr>
                <a:t>HPC</a:t>
              </a:r>
              <a:endParaRPr lang="ko-KR" altLang="en-US" sz="105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BFF8ADA7-D170-4786-B9F8-07BD53A34535}"/>
                </a:ext>
              </a:extLst>
            </p:cNvPr>
            <p:cNvSpPr/>
            <p:nvPr/>
          </p:nvSpPr>
          <p:spPr>
            <a:xfrm>
              <a:off x="5972541" y="1653543"/>
              <a:ext cx="1689678" cy="1496196"/>
            </a:xfrm>
            <a:prstGeom prst="roundRect">
              <a:avLst/>
            </a:prstGeom>
            <a:noFill/>
            <a:ln w="19050">
              <a:solidFill>
                <a:srgbClr val="3B5EE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91" name="Picture 2" descr="Kubernetes | asbubam&amp;#39;s blog on 2dal.com">
              <a:extLst>
                <a:ext uri="{FF2B5EF4-FFF2-40B4-BE49-F238E27FC236}">
                  <a16:creationId xmlns:a16="http://schemas.microsoft.com/office/drawing/2014/main" id="{3751FAF4-DC59-4A95-971C-78F00EDEC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3"/>
            <a:stretch/>
          </p:blipFill>
          <p:spPr bwMode="auto">
            <a:xfrm>
              <a:off x="6129350" y="1499939"/>
              <a:ext cx="915926" cy="23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Kubernetes | asbubam&amp;#39;s blog on 2dal.com">
              <a:extLst>
                <a:ext uri="{FF2B5EF4-FFF2-40B4-BE49-F238E27FC236}">
                  <a16:creationId xmlns:a16="http://schemas.microsoft.com/office/drawing/2014/main" id="{288EB5A6-5AF3-466E-B35E-EC4332C3B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3"/>
            <a:stretch/>
          </p:blipFill>
          <p:spPr bwMode="auto">
            <a:xfrm>
              <a:off x="5627010" y="1384339"/>
              <a:ext cx="783954" cy="43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3B0907C0-3F15-49A3-B5E6-33A6BD4BEA27}"/>
                </a:ext>
              </a:extLst>
            </p:cNvPr>
            <p:cNvSpPr/>
            <p:nvPr/>
          </p:nvSpPr>
          <p:spPr>
            <a:xfrm>
              <a:off x="6635930" y="1823038"/>
              <a:ext cx="580422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tx1"/>
                  </a:solidFill>
                  <a:latin typeface="+mn-ea"/>
                </a:rPr>
                <a:t>Worker</a:t>
              </a:r>
            </a:p>
            <a:p>
              <a:pPr algn="ctr"/>
              <a:r>
                <a:rPr lang="en-US" altLang="ko-KR" sz="800" b="1">
                  <a:solidFill>
                    <a:schemeClr val="tx1"/>
                  </a:solidFill>
                  <a:latin typeface="+mn-ea"/>
                </a:rPr>
                <a:t>Node</a:t>
              </a:r>
              <a:endParaRPr lang="ko-KR" altLang="en-US" sz="80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540B47BA-4214-4BAA-9558-6DD8E9C4CDD4}"/>
                </a:ext>
              </a:extLst>
            </p:cNvPr>
            <p:cNvSpPr/>
            <p:nvPr/>
          </p:nvSpPr>
          <p:spPr>
            <a:xfrm>
              <a:off x="6666997" y="2609880"/>
              <a:ext cx="563845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Worker</a:t>
              </a:r>
            </a:p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Node</a:t>
              </a:r>
              <a:endParaRPr lang="ko-KR" altLang="en-US" sz="700" b="1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C48A347-9ECD-4D2A-B403-02BA75B6745D}"/>
              </a:ext>
            </a:extLst>
          </p:cNvPr>
          <p:cNvSpPr/>
          <p:nvPr/>
        </p:nvSpPr>
        <p:spPr>
          <a:xfrm>
            <a:off x="514370" y="1035817"/>
            <a:ext cx="865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050" b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532A958-57A5-4F8B-8014-D6718766B0A6}"/>
              </a:ext>
            </a:extLst>
          </p:cNvPr>
          <p:cNvSpPr/>
          <p:nvPr/>
        </p:nvSpPr>
        <p:spPr>
          <a:xfrm>
            <a:off x="4629534" y="1035817"/>
            <a:ext cx="865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변경</a:t>
            </a:r>
            <a:r>
              <a:rPr lang="en-US" altLang="ko-KR" sz="1600" b="1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050" b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7662F37-C53F-47D0-92C2-27EA6D6C694A}"/>
              </a:ext>
            </a:extLst>
          </p:cNvPr>
          <p:cNvGrpSpPr/>
          <p:nvPr/>
        </p:nvGrpSpPr>
        <p:grpSpPr>
          <a:xfrm>
            <a:off x="1379976" y="1035816"/>
            <a:ext cx="2827971" cy="3887009"/>
            <a:chOff x="5605986" y="988358"/>
            <a:chExt cx="2827971" cy="3887009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EB3B9A5F-37A3-48E7-91C0-B9D62EE72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3869" y="988358"/>
              <a:ext cx="2740088" cy="3887009"/>
            </a:xfrm>
            <a:prstGeom prst="rect">
              <a:avLst/>
            </a:prstGeom>
          </p:spPr>
        </p:pic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2C98E891-92C3-44B9-B2EB-8B1185AC545A}"/>
                </a:ext>
              </a:extLst>
            </p:cNvPr>
            <p:cNvSpPr/>
            <p:nvPr/>
          </p:nvSpPr>
          <p:spPr>
            <a:xfrm>
              <a:off x="6011879" y="1822097"/>
              <a:ext cx="555536" cy="332067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bg1"/>
                  </a:solidFill>
                  <a:latin typeface="+mn-ea"/>
                </a:rPr>
                <a:t>Master</a:t>
              </a:r>
            </a:p>
            <a:p>
              <a:pPr algn="ctr"/>
              <a:r>
                <a:rPr lang="en-US" altLang="ko-KR" sz="800" b="1">
                  <a:solidFill>
                    <a:schemeClr val="bg1"/>
                  </a:solidFill>
                  <a:latin typeface="+mn-ea"/>
                </a:rPr>
                <a:t>Node</a:t>
              </a:r>
              <a:endParaRPr lang="ko-KR" altLang="en-US" sz="8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85BF1226-BC6B-4F26-B9C8-C76A5B850CF6}"/>
                </a:ext>
              </a:extLst>
            </p:cNvPr>
            <p:cNvSpPr/>
            <p:nvPr/>
          </p:nvSpPr>
          <p:spPr>
            <a:xfrm>
              <a:off x="7236008" y="2234971"/>
              <a:ext cx="505416" cy="254978"/>
            </a:xfrm>
            <a:prstGeom prst="roundRect">
              <a:avLst/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  <a:latin typeface="+mn-ea"/>
                </a:rPr>
                <a:t>HPC</a:t>
              </a:r>
              <a:endParaRPr lang="ko-KR" altLang="en-US" sz="105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128ED12C-AB3E-4753-BED7-37720121D271}"/>
                </a:ext>
              </a:extLst>
            </p:cNvPr>
            <p:cNvSpPr/>
            <p:nvPr/>
          </p:nvSpPr>
          <p:spPr>
            <a:xfrm>
              <a:off x="5918479" y="1653543"/>
              <a:ext cx="1297873" cy="1288404"/>
            </a:xfrm>
            <a:prstGeom prst="roundRect">
              <a:avLst/>
            </a:prstGeom>
            <a:noFill/>
            <a:ln w="19050">
              <a:solidFill>
                <a:srgbClr val="3B5EE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102" name="Picture 2" descr="Kubernetes | asbubam&amp;#39;s blog on 2dal.com">
              <a:extLst>
                <a:ext uri="{FF2B5EF4-FFF2-40B4-BE49-F238E27FC236}">
                  <a16:creationId xmlns:a16="http://schemas.microsoft.com/office/drawing/2014/main" id="{2ABB607D-44D9-46C2-BCA6-CE48D2C219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3"/>
            <a:stretch/>
          </p:blipFill>
          <p:spPr bwMode="auto">
            <a:xfrm>
              <a:off x="6129350" y="1499939"/>
              <a:ext cx="915926" cy="23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Kubernetes | asbubam&amp;#39;s blog on 2dal.com">
              <a:extLst>
                <a:ext uri="{FF2B5EF4-FFF2-40B4-BE49-F238E27FC236}">
                  <a16:creationId xmlns:a16="http://schemas.microsoft.com/office/drawing/2014/main" id="{23E817C7-133A-4265-8EB2-ED47F9C073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3"/>
            <a:stretch/>
          </p:blipFill>
          <p:spPr bwMode="auto">
            <a:xfrm>
              <a:off x="5605986" y="1384339"/>
              <a:ext cx="783954" cy="43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A007D597-FEA9-4519-AB8A-83E97D83618A}"/>
                </a:ext>
              </a:extLst>
            </p:cNvPr>
            <p:cNvSpPr/>
            <p:nvPr/>
          </p:nvSpPr>
          <p:spPr>
            <a:xfrm>
              <a:off x="6526983" y="1833547"/>
              <a:ext cx="580422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tx1"/>
                  </a:solidFill>
                  <a:latin typeface="+mn-ea"/>
                </a:rPr>
                <a:t>Worker</a:t>
              </a:r>
            </a:p>
            <a:p>
              <a:pPr algn="ctr"/>
              <a:r>
                <a:rPr lang="en-US" altLang="ko-KR" sz="800" b="1">
                  <a:solidFill>
                    <a:schemeClr val="tx1"/>
                  </a:solidFill>
                  <a:latin typeface="+mn-ea"/>
                </a:rPr>
                <a:t>Node</a:t>
              </a:r>
              <a:endParaRPr lang="ko-KR" altLang="en-US" sz="80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780DCEC8-CDC1-4912-9F22-46D9C999C407}"/>
                </a:ext>
              </a:extLst>
            </p:cNvPr>
            <p:cNvSpPr/>
            <p:nvPr/>
          </p:nvSpPr>
          <p:spPr>
            <a:xfrm>
              <a:off x="6548895" y="2536716"/>
              <a:ext cx="563845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Worker</a:t>
              </a:r>
            </a:p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Node</a:t>
              </a:r>
              <a:endParaRPr lang="ko-KR" altLang="en-US" sz="700" b="1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7" name="화살표: 위쪽/아래쪽 6">
            <a:extLst>
              <a:ext uri="{FF2B5EF4-FFF2-40B4-BE49-F238E27FC236}">
                <a16:creationId xmlns:a16="http://schemas.microsoft.com/office/drawing/2014/main" id="{7524B375-9CA8-4D2C-BDCE-1EACD8046032}"/>
              </a:ext>
            </a:extLst>
          </p:cNvPr>
          <p:cNvSpPr/>
          <p:nvPr/>
        </p:nvSpPr>
        <p:spPr>
          <a:xfrm rot="17533459">
            <a:off x="2531342" y="1746763"/>
            <a:ext cx="193977" cy="745338"/>
          </a:xfrm>
          <a:prstGeom prst="upDownArrow">
            <a:avLst/>
          </a:prstGeom>
          <a:solidFill>
            <a:srgbClr val="CED2DA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188;p27">
            <a:extLst>
              <a:ext uri="{FF2B5EF4-FFF2-40B4-BE49-F238E27FC236}">
                <a16:creationId xmlns:a16="http://schemas.microsoft.com/office/drawing/2014/main" id="{F7BDCE47-6685-47E9-8CAC-7FBB5FECEAC2}"/>
              </a:ext>
            </a:extLst>
          </p:cNvPr>
          <p:cNvSpPr txBox="1">
            <a:spLocks/>
          </p:cNvSpPr>
          <p:nvPr/>
        </p:nvSpPr>
        <p:spPr>
          <a:xfrm>
            <a:off x="387406" y="320554"/>
            <a:ext cx="60106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HPC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 화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06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41101" y="-76964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2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개선 사항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9" name="Google Shape;188;p27">
            <a:extLst>
              <a:ext uri="{FF2B5EF4-FFF2-40B4-BE49-F238E27FC236}">
                <a16:creationId xmlns:a16="http://schemas.microsoft.com/office/drawing/2014/main" id="{55101E55-C717-4BA4-B30E-ABE4D34A1D66}"/>
              </a:ext>
            </a:extLst>
          </p:cNvPr>
          <p:cNvSpPr txBox="1">
            <a:spLocks/>
          </p:cNvSpPr>
          <p:nvPr/>
        </p:nvSpPr>
        <p:spPr>
          <a:xfrm>
            <a:off x="387406" y="483935"/>
            <a:ext cx="60106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서비스의 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시장경쟁력을 측정하기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위한 조사 진행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Google Shape;188;p27">
            <a:extLst>
              <a:ext uri="{FF2B5EF4-FFF2-40B4-BE49-F238E27FC236}">
                <a16:creationId xmlns:a16="http://schemas.microsoft.com/office/drawing/2014/main" id="{1F7FC43B-CA7F-DE4F-A8C0-35D43D7C5E23}"/>
              </a:ext>
            </a:extLst>
          </p:cNvPr>
          <p:cNvSpPr txBox="1">
            <a:spLocks/>
          </p:cNvSpPr>
          <p:nvPr/>
        </p:nvSpPr>
        <p:spPr>
          <a:xfrm>
            <a:off x="908376" y="1161885"/>
            <a:ext cx="5782012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rgbClr val="5BA682"/>
              </a:buClr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사고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알림의 </a:t>
            </a:r>
            <a:r>
              <a:rPr lang="ko-KR" altLang="en-US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실시간성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보장에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대한 조사</a:t>
            </a:r>
            <a:endParaRPr lang="en-US" altLang="ko-KR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285750" indent="-285750">
              <a:lnSpc>
                <a:spcPct val="200000"/>
              </a:lnSpc>
              <a:buClr>
                <a:srgbClr val="5BA682"/>
              </a:buClr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구현을 통한 자원 및 비용의 </a:t>
            </a:r>
            <a:r>
              <a:rPr lang="ko-KR" altLang="en-US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절약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대한 조사 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벡터 돈 절약 아이콘, 돈 클립 아트, 돈 아이콘, 돈 PNG 및 벡터 에 대한 무료 다운로드">
            <a:extLst>
              <a:ext uri="{FF2B5EF4-FFF2-40B4-BE49-F238E27FC236}">
                <a16:creationId xmlns:a16="http://schemas.microsoft.com/office/drawing/2014/main" id="{C6C1A946-1A4C-409A-9A4A-97099ED3A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812" y1="40781" x2="52812" y2="40781"/>
                        <a14:foregroundMark x1="51250" y1="40000" x2="51250" y2="40000"/>
                        <a14:foregroundMark x1="56719" y1="71563" x2="56719" y2="71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47" y="2143023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실시간 시계 PNG 이미지 | PNGWing">
            <a:extLst>
              <a:ext uri="{FF2B5EF4-FFF2-40B4-BE49-F238E27FC236}">
                <a16:creationId xmlns:a16="http://schemas.microsoft.com/office/drawing/2014/main" id="{7C9DE2A1-DB6F-4B90-82BF-376A51897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7" b="95167" l="10000" r="90000">
                        <a14:foregroundMark x1="44130" y1="25000" x2="44130" y2="25000"/>
                        <a14:foregroundMark x1="43804" y1="25833" x2="36630" y2="34167"/>
                        <a14:foregroundMark x1="34239" y1="29833" x2="33478" y2="20333"/>
                        <a14:foregroundMark x1="41196" y1="25833" x2="57826" y2="20667"/>
                        <a14:foregroundMark x1="56957" y1="18000" x2="31739" y2="44000"/>
                        <a14:foregroundMark x1="31739" y1="44000" x2="29565" y2="54333"/>
                        <a14:foregroundMark x1="59565" y1="37333" x2="35870" y2="59833"/>
                        <a14:foregroundMark x1="35870" y1="59833" x2="47717" y2="65833"/>
                        <a14:foregroundMark x1="59022" y1="32167" x2="34022" y2="60667"/>
                        <a14:foregroundMark x1="59348" y1="36500" x2="29130" y2="54833"/>
                        <a14:foregroundMark x1="54130" y1="34667" x2="50000" y2="65500"/>
                        <a14:foregroundMark x1="54674" y1="44833" x2="45870" y2="71500"/>
                        <a14:foregroundMark x1="60870" y1="47333" x2="56196" y2="77833"/>
                        <a14:foregroundMark x1="61630" y1="46833" x2="43804" y2="62000"/>
                        <a14:foregroundMark x1="53152" y1="42833" x2="42283" y2="56000"/>
                        <a14:foregroundMark x1="51304" y1="43333" x2="45326" y2="53667"/>
                        <a14:foregroundMark x1="53152" y1="40167" x2="43804" y2="62667"/>
                        <a14:foregroundMark x1="54457" y1="51167" x2="48478" y2="63167"/>
                        <a14:foregroundMark x1="51848" y1="41333" x2="47717" y2="34667"/>
                        <a14:foregroundMark x1="50326" y1="37833" x2="50543" y2="48500"/>
                        <a14:foregroundMark x1="50761" y1="37000" x2="49239" y2="22667"/>
                        <a14:foregroundMark x1="49239" y1="29833" x2="50000" y2="20000"/>
                        <a14:foregroundMark x1="50543" y1="18000" x2="50543" y2="12000"/>
                        <a14:foregroundMark x1="39457" y1="19167" x2="27065" y2="38500"/>
                        <a14:foregroundMark x1="71522" y1="24667" x2="43696" y2="11833"/>
                        <a14:foregroundMark x1="43696" y1="11833" x2="27391" y2="61167"/>
                        <a14:foregroundMark x1="27391" y1="61167" x2="36522" y2="84000"/>
                        <a14:foregroundMark x1="36522" y1="84000" x2="65217" y2="76500"/>
                        <a14:foregroundMark x1="65217" y1="76500" x2="71522" y2="46500"/>
                        <a14:foregroundMark x1="71522" y1="46500" x2="71739" y2="24667"/>
                        <a14:foregroundMark x1="68587" y1="29833" x2="70217" y2="69667"/>
                        <a14:foregroundMark x1="70217" y1="69667" x2="69130" y2="71833"/>
                        <a14:foregroundMark x1="67826" y1="64667" x2="46630" y2="38167"/>
                        <a14:foregroundMark x1="46630" y1="38167" x2="22065" y2="50167"/>
                        <a14:foregroundMark x1="22065" y1="50167" x2="34239" y2="85500"/>
                        <a14:foregroundMark x1="34239" y1="85500" x2="53913" y2="89333"/>
                        <a14:foregroundMark x1="56196" y1="88000" x2="74457" y2="65167"/>
                        <a14:foregroundMark x1="74457" y1="65167" x2="72717" y2="23667"/>
                        <a14:foregroundMark x1="72717" y1="23667" x2="61087" y2="5667"/>
                        <a14:foregroundMark x1="60109" y1="11167" x2="55435" y2="8500"/>
                        <a14:foregroundMark x1="52609" y1="62333" x2="58043" y2="44833"/>
                        <a14:foregroundMark x1="57283" y1="77333" x2="54565" y2="33333"/>
                        <a14:foregroundMark x1="54565" y1="33333" x2="45326" y2="30167"/>
                        <a14:foregroundMark x1="48261" y1="29833" x2="66087" y2="62000"/>
                        <a14:foregroundMark x1="62391" y1="35000" x2="64022" y2="62333"/>
                        <a14:foregroundMark x1="65217" y1="37000" x2="61957" y2="54833"/>
                        <a14:foregroundMark x1="64022" y1="59167" x2="42283" y2="73333"/>
                        <a14:foregroundMark x1="36087" y1="63500" x2="49783" y2="77333"/>
                        <a14:foregroundMark x1="35543" y1="88000" x2="53152" y2="95167"/>
                        <a14:foregroundMark x1="60870" y1="93167" x2="49022" y2="94000"/>
                        <a14:foregroundMark x1="50761" y1="16833" x2="45326" y2="6000"/>
                        <a14:backgroundMark x1="61630" y1="97167" x2="61630" y2="9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615" y="2505603"/>
            <a:ext cx="2831440" cy="184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mart City Compan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7042728659BA4682610DA1EC66B0A9" ma:contentTypeVersion="4" ma:contentTypeDescription="새 문서를 만듭니다." ma:contentTypeScope="" ma:versionID="2de637d61d5f0b311dd34624446c46a7">
  <xsd:schema xmlns:xsd="http://www.w3.org/2001/XMLSchema" xmlns:xs="http://www.w3.org/2001/XMLSchema" xmlns:p="http://schemas.microsoft.com/office/2006/metadata/properties" xmlns:ns3="5a969dc3-2ae6-4d09-a6f2-60661e136586" targetNamespace="http://schemas.microsoft.com/office/2006/metadata/properties" ma:root="true" ma:fieldsID="49ca533b194c89000c340d16e30a1ee3" ns3:_="">
    <xsd:import namespace="5a969dc3-2ae6-4d09-a6f2-60661e1365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69dc3-2ae6-4d09-a6f2-60661e1365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A970AF-EC55-439B-AF8D-D899DAC829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2F5808-1D84-4E6D-B479-3FEEAF0D35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969dc3-2ae6-4d09-a6f2-60661e1365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BBEAF2-C36F-4CBE-AA7D-8AC730B95967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5a969dc3-2ae6-4d09-a6f2-60661e136586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831</Words>
  <Application>Microsoft Office PowerPoint</Application>
  <PresentationFormat>화면 슬라이드 쇼(16:9)</PresentationFormat>
  <Paragraphs>201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Open Sans</vt:lpstr>
      <vt:lpstr>G마켓 산스 TTF Bold</vt:lpstr>
      <vt:lpstr>Lato Light</vt:lpstr>
      <vt:lpstr>Unica One</vt:lpstr>
      <vt:lpstr>맑은 고딕</vt:lpstr>
      <vt:lpstr>G마켓 산스 TTF Medium</vt:lpstr>
      <vt:lpstr>Arial</vt:lpstr>
      <vt:lpstr>Smart City Company Meeting by Slidesgo</vt:lpstr>
      <vt:lpstr>분산 Edge Cloud 환경에서 Event 기반 Function-as-a-Service 기능 개발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분산 Edge Cloud 환경에서 Event 기반 Function-as-a-Service 기능 개발</dc:title>
  <dc:creator>Yoon</dc:creator>
  <cp:lastModifiedBy>윤창섭</cp:lastModifiedBy>
  <cp:revision>16</cp:revision>
  <dcterms:modified xsi:type="dcterms:W3CDTF">2021-09-12T17:52:09Z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0x0101005C7042728659BA4682610DA1EC66B0A9</vt:lpwstr>
  </property>
</Properties>
</file>